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Arial Narrow"/>
      <p:regular r:id="rId19"/>
      <p:bold r:id="rId20"/>
      <p:italic r:id="rId21"/>
      <p:boldItalic r:id="rId22"/>
    </p:embeddedFont>
    <p:embeddedFont>
      <p:font typeface="Arial Black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jLY65otVeKhhzIpfdatXOCjlNK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bold.fntdata"/><Relationship Id="rId11" Type="http://schemas.openxmlformats.org/officeDocument/2006/relationships/slide" Target="slides/slide7.xml"/><Relationship Id="rId22" Type="http://schemas.openxmlformats.org/officeDocument/2006/relationships/font" Target="fonts/ArialNarrow-boldItalic.fntdata"/><Relationship Id="rId10" Type="http://schemas.openxmlformats.org/officeDocument/2006/relationships/slide" Target="slides/slide6.xml"/><Relationship Id="rId21" Type="http://schemas.openxmlformats.org/officeDocument/2006/relationships/font" Target="fonts/ArialNarrow-italic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ArialBlack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ArialNarrow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c4ea409e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8c4ea409ea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c4ea409e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8c4ea409ea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c4ea409e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8c4ea409e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8c4ea409e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38c4ea409ea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c4ea409e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8c4ea409ea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8c4ea409e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38c4ea409ea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c4ea409e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8c4ea409ea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B">
  <p:cSld name="Section Title B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earing hats&#10;&#10;Description automatically generated" id="10" name="Google Shape;10;p21"/>
          <p:cNvPicPr preferRelativeResize="0"/>
          <p:nvPr/>
        </p:nvPicPr>
        <p:blipFill rotWithShape="1">
          <a:blip r:embed="rId2">
            <a:alphaModFix/>
          </a:blip>
          <a:srcRect b="0" l="29324" r="5967" t="0"/>
          <a:stretch/>
        </p:blipFill>
        <p:spPr>
          <a:xfrm>
            <a:off x="5464629" y="0"/>
            <a:ext cx="67273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Google Shape;12;p21"/>
          <p:cNvSpPr/>
          <p:nvPr/>
        </p:nvSpPr>
        <p:spPr>
          <a:xfrm>
            <a:off x="0" y="0"/>
            <a:ext cx="567145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1"/>
          <p:cNvSpPr txBox="1"/>
          <p:nvPr>
            <p:ph type="title"/>
          </p:nvPr>
        </p:nvSpPr>
        <p:spPr>
          <a:xfrm>
            <a:off x="310242" y="800555"/>
            <a:ext cx="5050972" cy="2105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 Black"/>
              <a:buNone/>
              <a:defRPr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1"/>
          <p:cNvSpPr txBox="1"/>
          <p:nvPr>
            <p:ph idx="1" type="body"/>
          </p:nvPr>
        </p:nvSpPr>
        <p:spPr>
          <a:xfrm>
            <a:off x="309563" y="3222625"/>
            <a:ext cx="505142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  <a:defRPr b="0" i="0" sz="24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21"/>
          <p:cNvSpPr/>
          <p:nvPr/>
        </p:nvSpPr>
        <p:spPr>
          <a:xfrm>
            <a:off x="5464629" y="0"/>
            <a:ext cx="6727371" cy="6858000"/>
          </a:xfrm>
          <a:prstGeom prst="rect">
            <a:avLst/>
          </a:prstGeom>
          <a:solidFill>
            <a:srgbClr val="013262">
              <a:alpha val="564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6" name="Google Shape;1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4093" y="5558179"/>
            <a:ext cx="2102530" cy="98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Gold)">
  <p:cSld name="Title and Content (Gold)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0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71" name="Google Shape;7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Gold)">
  <p:cSld name="Section Header (Gold)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2375477" y="1023938"/>
            <a:ext cx="897832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" type="body"/>
          </p:nvPr>
        </p:nvSpPr>
        <p:spPr>
          <a:xfrm>
            <a:off x="2375477" y="3903663"/>
            <a:ext cx="8978323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31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79" name="Google Shape;7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(Gold)">
  <p:cSld name="Two Content (Gold)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" type="body"/>
          </p:nvPr>
        </p:nvSpPr>
        <p:spPr>
          <a:xfrm>
            <a:off x="2073828" y="1825625"/>
            <a:ext cx="44620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2" type="body"/>
          </p:nvPr>
        </p:nvSpPr>
        <p:spPr>
          <a:xfrm>
            <a:off x="6712526" y="1825625"/>
            <a:ext cx="464127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32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88" name="Google Shape;8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(Gold)">
  <p:cSld name="Comparison (Gold)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 txBox="1"/>
          <p:nvPr>
            <p:ph type="title"/>
          </p:nvPr>
        </p:nvSpPr>
        <p:spPr>
          <a:xfrm>
            <a:off x="2088572" y="365125"/>
            <a:ext cx="92668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3"/>
          <p:cNvSpPr txBox="1"/>
          <p:nvPr>
            <p:ph idx="1" type="body"/>
          </p:nvPr>
        </p:nvSpPr>
        <p:spPr>
          <a:xfrm>
            <a:off x="2071428" y="1805854"/>
            <a:ext cx="428780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33"/>
          <p:cNvSpPr txBox="1"/>
          <p:nvPr>
            <p:ph idx="2" type="body"/>
          </p:nvPr>
        </p:nvSpPr>
        <p:spPr>
          <a:xfrm>
            <a:off x="2071428" y="2629766"/>
            <a:ext cx="428780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3" type="body"/>
          </p:nvPr>
        </p:nvSpPr>
        <p:spPr>
          <a:xfrm>
            <a:off x="6619008" y="1815379"/>
            <a:ext cx="473637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4" name="Google Shape;94;p33"/>
          <p:cNvSpPr txBox="1"/>
          <p:nvPr>
            <p:ph idx="4" type="body"/>
          </p:nvPr>
        </p:nvSpPr>
        <p:spPr>
          <a:xfrm>
            <a:off x="6619008" y="2639291"/>
            <a:ext cx="473638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3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96" name="Google Shape;9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(Gold)">
  <p:cSld name="Title Only (Gold)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4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4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00" name="Google Shape;10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(Gold)">
  <p:cSld name="Content with Caption (Gold)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5"/>
          <p:cNvSpPr txBox="1"/>
          <p:nvPr>
            <p:ph type="title"/>
          </p:nvPr>
        </p:nvSpPr>
        <p:spPr>
          <a:xfrm>
            <a:off x="2067791" y="457200"/>
            <a:ext cx="3942626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5"/>
          <p:cNvSpPr txBox="1"/>
          <p:nvPr>
            <p:ph idx="1" type="body"/>
          </p:nvPr>
        </p:nvSpPr>
        <p:spPr>
          <a:xfrm>
            <a:off x="6181586" y="987425"/>
            <a:ext cx="5173802" cy="552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4" name="Google Shape;104;p35"/>
          <p:cNvSpPr txBox="1"/>
          <p:nvPr>
            <p:ph idx="2" type="body"/>
          </p:nvPr>
        </p:nvSpPr>
        <p:spPr>
          <a:xfrm>
            <a:off x="2078179" y="2057400"/>
            <a:ext cx="3932237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5" name="Google Shape;105;p35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106" name="Google Shape;10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Gold)">
  <p:cSld name="Blank (Gold)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6"/>
          <p:cNvSpPr/>
          <p:nvPr/>
        </p:nvSpPr>
        <p:spPr>
          <a:xfrm>
            <a:off x="165100" y="165100"/>
            <a:ext cx="11874500" cy="6527800"/>
          </a:xfrm>
          <a:prstGeom prst="rect">
            <a:avLst/>
          </a:prstGeom>
          <a:solidFill>
            <a:schemeClr val="lt1"/>
          </a:solidFill>
          <a:ln cap="flat" cmpd="sng" w="381000">
            <a:solidFill>
              <a:srgbClr val="D29F1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Collage">
  <p:cSld name="Photo Collag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37"/>
          <p:cNvSpPr/>
          <p:nvPr/>
        </p:nvSpPr>
        <p:spPr>
          <a:xfrm>
            <a:off x="5192486" y="1992086"/>
            <a:ext cx="7075714" cy="48768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7"/>
          <p:cNvSpPr txBox="1"/>
          <p:nvPr>
            <p:ph type="title"/>
          </p:nvPr>
        </p:nvSpPr>
        <p:spPr>
          <a:xfrm>
            <a:off x="165100" y="267392"/>
            <a:ext cx="11727543" cy="882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 Black"/>
              <a:buNone/>
              <a:defRPr b="1" i="0">
                <a:solidFill>
                  <a:srgbClr val="0132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7"/>
          <p:cNvSpPr txBox="1"/>
          <p:nvPr>
            <p:ph idx="1" type="body"/>
          </p:nvPr>
        </p:nvSpPr>
        <p:spPr>
          <a:xfrm>
            <a:off x="195943" y="1469571"/>
            <a:ext cx="4670650" cy="5251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0" i="0" sz="24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erson smiling at a table&#10;&#10;Description automatically generated" id="114" name="Google Shape;11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32371" y="4339566"/>
            <a:ext cx="3363686" cy="2251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sign&#10;&#10;Description automatically generated" id="115" name="Google Shape;11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4772" y="1786044"/>
            <a:ext cx="3363686" cy="2233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red beard wearing safety goggles&#10;&#10;Description automatically generated" id="116" name="Google Shape;11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0600" y="1787639"/>
            <a:ext cx="3363686" cy="2232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girls in red jackets&#10;&#10;Description automatically generated" id="117" name="Google Shape;11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8314" y="4339566"/>
            <a:ext cx="3363685" cy="22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killsUSA Framework">
  <p:cSld name="SkillsUSA Framewor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79DB0"/>
              </a:gs>
              <a:gs pos="50000">
                <a:srgbClr val="C0C3CE"/>
              </a:gs>
              <a:gs pos="100000">
                <a:srgbClr val="E0E2E7"/>
              </a:gs>
            </a:gsLst>
            <a:lin ang="0" scaled="0"/>
          </a:gra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8"/>
          <p:cNvSpPr txBox="1"/>
          <p:nvPr>
            <p:ph type="title"/>
          </p:nvPr>
        </p:nvSpPr>
        <p:spPr>
          <a:xfrm>
            <a:off x="259773" y="457200"/>
            <a:ext cx="494607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  <a:defRPr b="1" i="0" sz="32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1" type="body"/>
          </p:nvPr>
        </p:nvSpPr>
        <p:spPr>
          <a:xfrm>
            <a:off x="259773" y="2057400"/>
            <a:ext cx="4946071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0" i="0" sz="16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diagram of a triangle with text&#10;&#10;Description automatically generated" id="123" name="Google Shape;12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2113" y="457200"/>
            <a:ext cx="6242116" cy="5559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9"/>
          <p:cNvSpPr/>
          <p:nvPr/>
        </p:nvSpPr>
        <p:spPr>
          <a:xfrm>
            <a:off x="6520543" y="0"/>
            <a:ext cx="567145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9"/>
          <p:cNvSpPr txBox="1"/>
          <p:nvPr>
            <p:ph type="title"/>
          </p:nvPr>
        </p:nvSpPr>
        <p:spPr>
          <a:xfrm>
            <a:off x="310242" y="800555"/>
            <a:ext cx="578575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 Narrow"/>
              <a:buNone/>
              <a:defRPr b="0" i="1">
                <a:solidFill>
                  <a:srgbClr val="01326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8" name="Google Shape;128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34543" y="1133651"/>
            <a:ext cx="7772400" cy="5724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129" name="Google Shape;12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0191" y="354311"/>
            <a:ext cx="2861568" cy="1334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9"/>
          <p:cNvSpPr txBox="1"/>
          <p:nvPr>
            <p:ph idx="1" type="body"/>
          </p:nvPr>
        </p:nvSpPr>
        <p:spPr>
          <a:xfrm>
            <a:off x="406400" y="2349500"/>
            <a:ext cx="3403600" cy="2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 b="0" i="0" sz="1800">
                <a:solidFill>
                  <a:srgbClr val="75707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Blue)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2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21" name="Google Shape;2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(Blue)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3"/>
          <p:cNvSpPr txBox="1"/>
          <p:nvPr>
            <p:ph type="title"/>
          </p:nvPr>
        </p:nvSpPr>
        <p:spPr>
          <a:xfrm>
            <a:off x="2375477" y="1023938"/>
            <a:ext cx="897832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" type="body"/>
          </p:nvPr>
        </p:nvSpPr>
        <p:spPr>
          <a:xfrm>
            <a:off x="2375477" y="3903663"/>
            <a:ext cx="8978323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3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29" name="Google Shape;2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(Blue)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" type="body"/>
          </p:nvPr>
        </p:nvSpPr>
        <p:spPr>
          <a:xfrm>
            <a:off x="2073828" y="1825625"/>
            <a:ext cx="446205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2" type="body"/>
          </p:nvPr>
        </p:nvSpPr>
        <p:spPr>
          <a:xfrm>
            <a:off x="6712526" y="1825625"/>
            <a:ext cx="464127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24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38" name="Google Shape;3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(Blue)">
  <p:cSld name="Comparison (Blue)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/>
          <p:nvPr>
            <p:ph type="title"/>
          </p:nvPr>
        </p:nvSpPr>
        <p:spPr>
          <a:xfrm>
            <a:off x="2088572" y="365125"/>
            <a:ext cx="92668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" type="body"/>
          </p:nvPr>
        </p:nvSpPr>
        <p:spPr>
          <a:xfrm>
            <a:off x="2071428" y="1805854"/>
            <a:ext cx="428780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25"/>
          <p:cNvSpPr txBox="1"/>
          <p:nvPr>
            <p:ph idx="2" type="body"/>
          </p:nvPr>
        </p:nvSpPr>
        <p:spPr>
          <a:xfrm>
            <a:off x="2071428" y="2629766"/>
            <a:ext cx="428780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idx="3" type="body"/>
          </p:nvPr>
        </p:nvSpPr>
        <p:spPr>
          <a:xfrm>
            <a:off x="6619008" y="1815379"/>
            <a:ext cx="473637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25"/>
          <p:cNvSpPr txBox="1"/>
          <p:nvPr>
            <p:ph idx="4" type="body"/>
          </p:nvPr>
        </p:nvSpPr>
        <p:spPr>
          <a:xfrm>
            <a:off x="6619008" y="2639291"/>
            <a:ext cx="473638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5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46" name="Google Shape;4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(Blue)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50" name="Google Shape;5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(Blue)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/>
          <p:nvPr>
            <p:ph type="title"/>
          </p:nvPr>
        </p:nvSpPr>
        <p:spPr>
          <a:xfrm>
            <a:off x="2067791" y="457200"/>
            <a:ext cx="3942626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" type="body"/>
          </p:nvPr>
        </p:nvSpPr>
        <p:spPr>
          <a:xfrm>
            <a:off x="6181586" y="987425"/>
            <a:ext cx="5173802" cy="552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" name="Google Shape;54;p27"/>
          <p:cNvSpPr txBox="1"/>
          <p:nvPr>
            <p:ph idx="2" type="body"/>
          </p:nvPr>
        </p:nvSpPr>
        <p:spPr>
          <a:xfrm>
            <a:off x="2078179" y="2057400"/>
            <a:ext cx="3932237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5" name="Google Shape;55;p27"/>
          <p:cNvSpPr/>
          <p:nvPr/>
        </p:nvSpPr>
        <p:spPr>
          <a:xfrm>
            <a:off x="0" y="0"/>
            <a:ext cx="1911927" cy="6858000"/>
          </a:xfrm>
          <a:prstGeom prst="rect">
            <a:avLst/>
          </a:prstGeom>
          <a:solidFill>
            <a:srgbClr val="01326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logo&#10;&#10;Description automatically generated" id="56" name="Google Shape;5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1902" y="5836516"/>
            <a:ext cx="1588121" cy="74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Blue)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/>
          <p:nvPr/>
        </p:nvSpPr>
        <p:spPr>
          <a:xfrm>
            <a:off x="165100" y="165100"/>
            <a:ext cx="11874500" cy="6527800"/>
          </a:xfrm>
          <a:prstGeom prst="rect">
            <a:avLst/>
          </a:prstGeom>
          <a:solidFill>
            <a:schemeClr val="lt1"/>
          </a:solidFill>
          <a:ln cap="flat" cmpd="sng" w="381000">
            <a:solidFill>
              <a:srgbClr val="01326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">
  <p:cSld name="Section Title A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women with their hands on their chest&#10;&#10;Description automatically generated" id="60" name="Google Shape;6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76846" y="-17567"/>
            <a:ext cx="10415154" cy="687556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29"/>
          <p:cNvSpPr/>
          <p:nvPr/>
        </p:nvSpPr>
        <p:spPr>
          <a:xfrm>
            <a:off x="0" y="0"/>
            <a:ext cx="5671457" cy="6858000"/>
          </a:xfrm>
          <a:prstGeom prst="rect">
            <a:avLst/>
          </a:prstGeom>
          <a:solidFill>
            <a:srgbClr val="D29F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9"/>
          <p:cNvSpPr txBox="1"/>
          <p:nvPr>
            <p:ph type="title"/>
          </p:nvPr>
        </p:nvSpPr>
        <p:spPr>
          <a:xfrm>
            <a:off x="310242" y="800555"/>
            <a:ext cx="5050972" cy="2105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 Black"/>
              <a:buNone/>
              <a:defRPr b="1" i="0">
                <a:solidFill>
                  <a:srgbClr val="0132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/>
          <p:nvPr/>
        </p:nvSpPr>
        <p:spPr>
          <a:xfrm>
            <a:off x="5181600" y="-17567"/>
            <a:ext cx="7010400" cy="6858000"/>
          </a:xfrm>
          <a:prstGeom prst="rect">
            <a:avLst/>
          </a:prstGeom>
          <a:solidFill>
            <a:srgbClr val="D29F13">
              <a:alpha val="5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9"/>
          <p:cNvSpPr txBox="1"/>
          <p:nvPr>
            <p:ph idx="1" type="body"/>
          </p:nvPr>
        </p:nvSpPr>
        <p:spPr>
          <a:xfrm>
            <a:off x="309563" y="3222625"/>
            <a:ext cx="5051425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 b="0" i="0" sz="2400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logo&#10;&#10;Description automatically generated" id="66" name="Google Shape;6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4093" y="5558179"/>
            <a:ext cx="2102530" cy="98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326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1326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skillsusawashington.org/resources/advisors/#video-resources" TargetMode="External"/><Relationship Id="rId4" Type="http://schemas.openxmlformats.org/officeDocument/2006/relationships/hyperlink" Target="mailto:customercare@skillsusa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/>
          <p:nvPr>
            <p:ph type="title"/>
          </p:nvPr>
        </p:nvSpPr>
        <p:spPr>
          <a:xfrm>
            <a:off x="310242" y="1841955"/>
            <a:ext cx="5051100" cy="21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Black"/>
              <a:buNone/>
            </a:pPr>
            <a:r>
              <a:rPr lang="en-US"/>
              <a:t>Advanced SkillsUSA Advisor Teaching Tools: Welcome Pathful</a:t>
            </a:r>
            <a:endParaRPr/>
          </a:p>
        </p:txBody>
      </p:sp>
      <p:sp>
        <p:nvSpPr>
          <p:cNvPr id="139" name="Google Shape;139;p1"/>
          <p:cNvSpPr txBox="1"/>
          <p:nvPr>
            <p:ph idx="1" type="body"/>
          </p:nvPr>
        </p:nvSpPr>
        <p:spPr>
          <a:xfrm>
            <a:off x="310013" y="4441825"/>
            <a:ext cx="5051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</a:pPr>
            <a:r>
              <a:rPr lang="en-US"/>
              <a:t>Tuesday October 14, 2025</a:t>
            </a:r>
            <a:endParaRPr/>
          </a:p>
        </p:txBody>
      </p:sp>
      <p:pic>
        <p:nvPicPr>
          <p:cNvPr id="140" name="Google Shape;140;p1" title="PathfulLogo_W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7795" y="5991225"/>
            <a:ext cx="1757908" cy="6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c4ea409ea_0_50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Pathful in Action: Classroom Ideas You Can Use Tomorrow</a:t>
            </a:r>
            <a:endParaRPr/>
          </a:p>
        </p:txBody>
      </p:sp>
      <p:sp>
        <p:nvSpPr>
          <p:cNvPr id="196" name="Google Shape;196;g38c4ea409ea_0_50"/>
          <p:cNvSpPr txBox="1"/>
          <p:nvPr>
            <p:ph idx="1" type="body"/>
          </p:nvPr>
        </p:nvSpPr>
        <p:spPr>
          <a:xfrm>
            <a:off x="2073825" y="1825625"/>
            <a:ext cx="9279900" cy="4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b="1" lang="en-US"/>
              <a:t>Reflection and Assessment Ideas</a:t>
            </a:r>
            <a:endParaRPr b="1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Add a short Pathful reflection to portfolios or journals: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“What did you learn about this career that surprised you?”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“Which Framework skill do you think is most important in this job?”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“What’s one next step you could take toward this path?”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responses for SEL or employability rubric grades.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8c4ea409ea_0_17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Advisor &amp; Student Access</a:t>
            </a:r>
            <a:endParaRPr/>
          </a:p>
        </p:txBody>
      </p:sp>
      <p:sp>
        <p:nvSpPr>
          <p:cNvPr id="202" name="Google Shape;202;g38c4ea409ea_0_17"/>
          <p:cNvSpPr txBox="1"/>
          <p:nvPr>
            <p:ph idx="1" type="body"/>
          </p:nvPr>
        </p:nvSpPr>
        <p:spPr>
          <a:xfrm>
            <a:off x="2073828" y="1825625"/>
            <a:ext cx="9279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Credentials sent to registered SkillsUSA emails.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Advisors can toggle between student/advisor view.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Pathful Support: customercare@skillsusa.org | (844) 875-4557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8c4ea409ea_0_23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Data Privacy</a:t>
            </a:r>
            <a:endParaRPr/>
          </a:p>
        </p:txBody>
      </p:sp>
      <p:sp>
        <p:nvSpPr>
          <p:cNvPr id="208" name="Google Shape;208;g38c4ea409ea_0_23"/>
          <p:cNvSpPr txBox="1"/>
          <p:nvPr>
            <p:ph idx="1" type="body"/>
          </p:nvPr>
        </p:nvSpPr>
        <p:spPr>
          <a:xfrm>
            <a:off x="2073827" y="1825625"/>
            <a:ext cx="4259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FERPA &amp; COPPA compliant.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No student data used for advertising.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SkillsUSA retains ownership of student data.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g38c4ea409e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3216" y="155792"/>
            <a:ext cx="5646601" cy="6541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Try It Out!</a:t>
            </a:r>
            <a:endParaRPr/>
          </a:p>
        </p:txBody>
      </p:sp>
      <p:sp>
        <p:nvSpPr>
          <p:cNvPr id="215" name="Google Shape;215;p6"/>
          <p:cNvSpPr txBox="1"/>
          <p:nvPr>
            <p:ph idx="4294967295" type="body"/>
          </p:nvPr>
        </p:nvSpPr>
        <p:spPr>
          <a:xfrm>
            <a:off x="2073828" y="1825625"/>
            <a:ext cx="9279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Choose one way to use Pathful with your students this month.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Share your idea in the chat OR Share the Pathful tool you are most excited to try out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/>
          <p:nvPr>
            <p:ph type="title"/>
          </p:nvPr>
        </p:nvSpPr>
        <p:spPr>
          <a:xfrm>
            <a:off x="2067791" y="457200"/>
            <a:ext cx="3942626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Font typeface="Arial"/>
              <a:buNone/>
            </a:pPr>
            <a:r>
              <a:rPr lang="en-US" sz="3500"/>
              <a:t>Resources &amp; Support</a:t>
            </a:r>
            <a:endParaRPr sz="3500"/>
          </a:p>
        </p:txBody>
      </p:sp>
      <p:sp>
        <p:nvSpPr>
          <p:cNvPr id="221" name="Google Shape;221;p7"/>
          <p:cNvSpPr txBox="1"/>
          <p:nvPr>
            <p:ph idx="1" type="body"/>
          </p:nvPr>
        </p:nvSpPr>
        <p:spPr>
          <a:xfrm>
            <a:off x="6181586" y="987425"/>
            <a:ext cx="5173802" cy="5527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/>
              <a:t>📎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SkillsUSA WA Advisor Resources</a:t>
            </a:r>
            <a:endParaRPr sz="2800"/>
          </a:p>
          <a:p>
            <a:pPr indent="-25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/>
          </a:p>
          <a:p>
            <a:pPr indent="-25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800"/>
              <a:t>📧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customercare@skillsusa.org</a:t>
            </a:r>
            <a:endParaRPr sz="2800"/>
          </a:p>
          <a:p>
            <a:pPr indent="-25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800"/>
          </a:p>
          <a:p>
            <a:pPr indent="-25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/>
          </a:p>
          <a:p>
            <a:pPr indent="-25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3200"/>
              <a:buNone/>
            </a:pPr>
            <a:r>
              <a:rPr lang="en-US" sz="2800"/>
              <a:t>📞 (844) 875-4557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" title="Screenshot 2025-07-31 at 10.34.45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225" y="2112050"/>
            <a:ext cx="9370449" cy="2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Session Goals</a:t>
            </a:r>
            <a:endParaRPr/>
          </a:p>
        </p:txBody>
      </p:sp>
      <p:sp>
        <p:nvSpPr>
          <p:cNvPr id="151" name="Google Shape;151;p2"/>
          <p:cNvSpPr txBox="1"/>
          <p:nvPr>
            <p:ph idx="1" type="body"/>
          </p:nvPr>
        </p:nvSpPr>
        <p:spPr>
          <a:xfrm>
            <a:off x="2073828" y="1825625"/>
            <a:ext cx="927997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Explore how Pathful supports classroom career connections.</a:t>
            </a:r>
            <a:br>
              <a:rPr lang="en-US"/>
            </a:br>
            <a:endParaRPr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Learn practical ways to integrate Pathful with SkillsUSA activities.</a:t>
            </a:r>
            <a:br>
              <a:rPr lang="en-US"/>
            </a:br>
            <a:endParaRPr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Understand advisor tools and student experiences.</a:t>
            </a:r>
            <a:br>
              <a:rPr lang="en-US"/>
            </a:br>
            <a:endParaRPr/>
          </a:p>
          <a:p>
            <a:pPr indent="-508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Share best practices for bringing industry to your students.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c4ea409ea_0_4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What is Pathful?</a:t>
            </a:r>
            <a:endParaRPr/>
          </a:p>
        </p:txBody>
      </p:sp>
      <p:sp>
        <p:nvSpPr>
          <p:cNvPr id="157" name="Google Shape;157;g38c4ea409ea_0_4"/>
          <p:cNvSpPr txBox="1"/>
          <p:nvPr>
            <p:ph idx="1" type="body"/>
          </p:nvPr>
        </p:nvSpPr>
        <p:spPr>
          <a:xfrm>
            <a:off x="2073828" y="1825625"/>
            <a:ext cx="9279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/>
              <a:t>Pathful is SkillsUSA’s new all-in-one career readiness platform, replacing Absorb.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Designed for students and advisors.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Connects classroom learning to real careers.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Houses all SkillsUSA member benefits: Framework e-learning, Technical Standards, and professional development.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c4ea409ea_0_11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Why Pathful Matters</a:t>
            </a:r>
            <a:endParaRPr/>
          </a:p>
        </p:txBody>
      </p:sp>
      <p:sp>
        <p:nvSpPr>
          <p:cNvPr id="163" name="Google Shape;163;g38c4ea409ea_0_11"/>
          <p:cNvSpPr txBox="1"/>
          <p:nvPr>
            <p:ph idx="1" type="body"/>
          </p:nvPr>
        </p:nvSpPr>
        <p:spPr>
          <a:xfrm>
            <a:off x="2073828" y="1825625"/>
            <a:ext cx="92799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Career-connected learning at your fingertips.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Digital guest speakers through Pathful Live events.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Exploration and engagement: Students meet real industry pros.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Equity and access: Every student can explore every career cluster.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 txBox="1"/>
          <p:nvPr>
            <p:ph type="title"/>
          </p:nvPr>
        </p:nvSpPr>
        <p:spPr>
          <a:xfrm>
            <a:off x="2088572" y="365125"/>
            <a:ext cx="92668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Member Benefits</a:t>
            </a:r>
            <a:endParaRPr/>
          </a:p>
        </p:txBody>
      </p:sp>
      <p:sp>
        <p:nvSpPr>
          <p:cNvPr id="169" name="Google Shape;169;p5"/>
          <p:cNvSpPr txBox="1"/>
          <p:nvPr>
            <p:ph idx="1" type="body"/>
          </p:nvPr>
        </p:nvSpPr>
        <p:spPr>
          <a:xfrm>
            <a:off x="2071428" y="1323254"/>
            <a:ext cx="428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</a:pPr>
            <a:r>
              <a:rPr lang="en-US"/>
              <a:t>Professional Member </a:t>
            </a:r>
            <a:endParaRPr/>
          </a:p>
        </p:txBody>
      </p:sp>
      <p:sp>
        <p:nvSpPr>
          <p:cNvPr id="170" name="Google Shape;170;p5"/>
          <p:cNvSpPr txBox="1"/>
          <p:nvPr>
            <p:ph idx="2" type="body"/>
          </p:nvPr>
        </p:nvSpPr>
        <p:spPr>
          <a:xfrm>
            <a:off x="2071428" y="2147166"/>
            <a:ext cx="428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ct val="100000"/>
              <a:buNone/>
            </a:pPr>
            <a:r>
              <a:rPr lang="en-US"/>
              <a:t>Easy-to-use teaching tools aligned with SkillsUSA Framework.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ct val="100000"/>
              <a:buNone/>
            </a:pPr>
            <a:r>
              <a:rPr lang="en-US"/>
              <a:t>Access to Framework Integration Toolkit, Essential Element Modules, and Program of Work ideas.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ct val="100000"/>
              <a:buNone/>
            </a:pPr>
            <a:r>
              <a:rPr lang="en-US"/>
              <a:t>Built-in tracking and reporting for student participation.</a:t>
            </a:r>
            <a:endParaRPr/>
          </a:p>
        </p:txBody>
      </p:sp>
      <p:sp>
        <p:nvSpPr>
          <p:cNvPr id="171" name="Google Shape;171;p5"/>
          <p:cNvSpPr txBox="1"/>
          <p:nvPr>
            <p:ph idx="3" type="body"/>
          </p:nvPr>
        </p:nvSpPr>
        <p:spPr>
          <a:xfrm>
            <a:off x="6619008" y="1332779"/>
            <a:ext cx="4736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400"/>
              <a:buNone/>
            </a:pPr>
            <a:r>
              <a:rPr lang="en-US"/>
              <a:t>Student Member</a:t>
            </a:r>
            <a:endParaRPr/>
          </a:p>
        </p:txBody>
      </p:sp>
      <p:sp>
        <p:nvSpPr>
          <p:cNvPr id="172" name="Google Shape;172;p5"/>
          <p:cNvSpPr txBox="1"/>
          <p:nvPr>
            <p:ph idx="4" type="body"/>
          </p:nvPr>
        </p:nvSpPr>
        <p:spPr>
          <a:xfrm>
            <a:off x="6619008" y="2156691"/>
            <a:ext cx="4736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lang="en-US"/>
              <a:t>Career videos, virtual job shadows, and mentor connections.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lang="en-US"/>
              <a:t>Helps students build professional confidence and identify goals.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lang="en-US"/>
              <a:t>Supports employability, workplace, and technical skill growth.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/>
          <p:nvPr>
            <p:ph type="title"/>
          </p:nvPr>
        </p:nvSpPr>
        <p:spPr>
          <a:xfrm>
            <a:off x="2073828" y="365125"/>
            <a:ext cx="927997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Pathful in Action: Classroom Ideas You Can Use Tomorrow</a:t>
            </a:r>
            <a:endParaRPr/>
          </a:p>
        </p:txBody>
      </p:sp>
      <p:sp>
        <p:nvSpPr>
          <p:cNvPr id="178" name="Google Shape;178;p4"/>
          <p:cNvSpPr txBox="1"/>
          <p:nvPr>
            <p:ph idx="1" type="body"/>
          </p:nvPr>
        </p:nvSpPr>
        <p:spPr>
          <a:xfrm>
            <a:off x="2073825" y="1825625"/>
            <a:ext cx="9279900" cy="4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b="1" lang="en-US"/>
              <a:t>Quick Bell-Ringer or Sub Plan Activities:</a:t>
            </a:r>
            <a:endParaRPr b="1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“Career Clip of the Day” – Play a short Pathful video; have students identify which SkillsUSA Framework skills they notice.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“Guess the Skill” – Mute a Pathful Live replay and ask students to infer which Framework element is being demonstrated.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“Rapid Reflection” – One-sentence journal: “How does this career connect to what we’re learning today?”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c4ea409ea_0_39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Pathful in Action: Classroom Ideas You Can Use Tomorrow</a:t>
            </a:r>
            <a:endParaRPr/>
          </a:p>
        </p:txBody>
      </p:sp>
      <p:sp>
        <p:nvSpPr>
          <p:cNvPr id="184" name="Google Shape;184;g38c4ea409ea_0_39"/>
          <p:cNvSpPr txBox="1"/>
          <p:nvPr>
            <p:ph idx="1" type="body"/>
          </p:nvPr>
        </p:nvSpPr>
        <p:spPr>
          <a:xfrm>
            <a:off x="2073825" y="1825625"/>
            <a:ext cx="9279900" cy="4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b="1" lang="en-US"/>
              <a:t>Classroom Integration:</a:t>
            </a:r>
            <a:endParaRPr b="1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Framework Fridays – Use an Essential Element Module in Pathful once a week, paired with a class discussion.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Career Connection Corners – Assign each student a different career video and have them present a ‘one-minute career commercial.’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Program Tie-In – Auto students watch an automotive tech interview; photography students watch a creative industry video; health students shadow a nurse—then all share how their field practices professionalism.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8c4ea409ea_0_45"/>
          <p:cNvSpPr txBox="1"/>
          <p:nvPr>
            <p:ph type="title"/>
          </p:nvPr>
        </p:nvSpPr>
        <p:spPr>
          <a:xfrm>
            <a:off x="2073828" y="365125"/>
            <a:ext cx="9279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4400"/>
              <a:buFont typeface="Arial"/>
              <a:buNone/>
            </a:pPr>
            <a:r>
              <a:rPr lang="en-US"/>
              <a:t>Pathful in Action: Classroom Ideas You Can Use Tomorrow</a:t>
            </a:r>
            <a:endParaRPr/>
          </a:p>
        </p:txBody>
      </p:sp>
      <p:sp>
        <p:nvSpPr>
          <p:cNvPr id="190" name="Google Shape;190;g38c4ea409ea_0_45"/>
          <p:cNvSpPr txBox="1"/>
          <p:nvPr>
            <p:ph idx="1" type="body"/>
          </p:nvPr>
        </p:nvSpPr>
        <p:spPr>
          <a:xfrm>
            <a:off x="2073825" y="1825625"/>
            <a:ext cx="9279900" cy="49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262"/>
              </a:buClr>
              <a:buSzPts val="2800"/>
              <a:buNone/>
            </a:pPr>
            <a:r>
              <a:rPr b="1" lang="en-US"/>
              <a:t>Project or Competition Integration:</a:t>
            </a:r>
            <a:endParaRPr b="1"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Career Exploration Research Project – Students pick a Pathful career and build a short slideshow connecting it to their SkillsUSA competition area.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Pathful Live + Reflection – Watch a Pathful Live event together, then use a Framework reflection sheet (Personal, Workplace, Technical Skills).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Mock Interview Prep – Use Pathful’s interview videos to spark conversation about common employer expectations.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2023-10-07T01:55:32Z</dcterms:created>
  <dc:creator>Devin Goodman</dc:creator>
</cp:coreProperties>
</file>