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3"/>
  </p:notesMasterIdLst>
  <p:sldIdLst>
    <p:sldId id="265" r:id="rId2"/>
    <p:sldId id="259" r:id="rId3"/>
    <p:sldId id="264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263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</p:sldIdLst>
  <p:sldSz cx="12192000" cy="6858000"/>
  <p:notesSz cx="6858000" cy="9144000"/>
  <p:embeddedFontLst>
    <p:embeddedFont>
      <p:font typeface="Arial Black" panose="020B0A04020102020204" pitchFamily="34" charset="0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utura Std Book" panose="020B0502020204020303" charset="0"/>
      <p:regular r:id="rId59"/>
      <p:bold r:id="rId60"/>
      <p:italic r:id="rId61"/>
      <p:boldItalic r:id="rId62"/>
    </p:embeddedFont>
    <p:embeddedFont>
      <p:font typeface="Georgia" panose="02040502050405020303" pitchFamily="18" charset="0"/>
      <p:regular r:id="rId63"/>
      <p:bold r:id="rId64"/>
      <p:italic r:id="rId65"/>
      <p:boldItalic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Wingdings 2" panose="05020102010507070707" pitchFamily="18" charset="2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9F13"/>
    <a:srgbClr val="CC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61"/>
  </p:normalViewPr>
  <p:slideViewPr>
    <p:cSldViewPr snapToGrid="0">
      <p:cViewPr varScale="1">
        <p:scale>
          <a:sx n="100" d="100"/>
          <a:sy n="100" d="100"/>
        </p:scale>
        <p:origin x="1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A13C8-8193-49F7-B503-DA7D23A4DB8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6D680-230F-4190-8549-C83B6AE0A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6D680-230F-4190-8549-C83B6AE0AF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765E-1791-4618-F02C-66FC730C8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38B57-E1E1-1DC7-30BB-2689E96FE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2DCFA-9570-5C71-ED74-CFD27993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F712E-5B83-3507-3C68-0EAAFA7E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7607F-E16F-1064-54EA-7C0083F3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4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FCDF-9959-4BED-45E9-E5DD4421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09BA2-DADC-C6C3-6556-FDDA26D54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8E41-CEF0-CB96-4A94-90176D5D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BC1C6-C39E-0EB2-13BF-0DBABE0F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7CD2-4AE4-2B49-6321-ECAB68A2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155EA-72FF-ABF8-0450-43E9AA0D7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52727-DC3F-821A-A6BF-014FD3B83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6542E-2426-3F84-FF46-5ACF39CF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8197-3F02-5D6A-40E1-6906CE6C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6D928-C201-0F84-2662-600D2527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4B0B-CE60-925B-21EB-E71C82DD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E50C2-63CE-E49C-5D8A-EB8E8831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BE4B1-BB01-268D-C013-3108732D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023A8-C918-CD5E-E59C-00F64EB5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01846-E3AF-4BDD-27FC-1580DC3B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4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E57E-73BF-FC9B-1384-8276EDB8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EEEE8-63DA-9EEF-C364-3A66C1A1E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29ED6-1B34-66D1-03BC-588ABCB8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2EEB-0EFD-EED1-4B33-A510D4BB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B06BE-0C1A-B25F-4215-26FE750A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D0EC-6A76-01AF-8EAB-525EFA8F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5CDD3-7DB1-5AA6-87CB-13DCEACB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C3711-9EC8-8D53-ECA8-D9D0F35CA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E916A-9C05-3B3A-784A-83ABE25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3A6DE-0B5F-F057-3F78-A5F0A496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B610F-CEE8-BAC7-2BD9-8826BF95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4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1FEA-8655-3905-0215-EBB73401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C1D51-DC74-925D-5F00-7C67FADDD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97B2F-3448-5F7D-4EA9-51955B9B9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E7138-9B8F-A810-FBDE-2A5541E75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ED59B-7C52-55EA-1144-05E63A16F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17037-207D-9E50-8796-60E3377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7516B-162E-5B5D-B72D-13F97711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ECC6D1-F40D-7C92-4E28-36D60DC4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6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5D3F-F582-66DF-77B0-CCD56795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7BB07-F3DC-6A7A-B16A-23849847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B14A4-5489-6E3B-0A03-15040FF7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04E10-A2AC-6AA7-E2E5-B95DA8E8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05169D-F6C1-290E-9055-4317B12B4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8989E-7415-6C27-1E39-C6854F8A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C8027-42FF-4C0F-C249-07881BC4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3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6B21-93ED-3F66-6B67-1ADC7DB04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856A8-2D77-7148-BBF3-D56A6396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CEF4D-69A6-85BC-831C-6217E5957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08B8D-3146-6208-81F4-C4D91778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8BBD-2EA8-8D03-295B-C2A4C0D0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34B47-E70D-087F-3C38-CA503295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B895-E70F-1E65-3778-49C8E24C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F4265-1DB1-4055-FD02-8B126EC51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0A859-5E23-CF36-3440-8FB4FC06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E58BD-765F-CADB-CCA9-FE559B07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3850C-FD06-4FE2-D9FE-12F0E6DE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C7F2A-A708-43C6-4A78-E6F11D3B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90AF64-21BC-B1AB-89C1-E89562CE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4C46F-F838-A22C-D79E-C31021F6C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09A39-BC3E-FAA3-CE5E-8F02AACDF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7DA7DA-F9BC-F846-9369-C012E70C80F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E8ED6-2F4A-24F2-AA50-AB80AE09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01A6C-8775-D38E-9F73-2139DDDA6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77548C-0545-1D43-AE47-3FA9B6DA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skillsusa.org/who-we-are/leaders-and-partners/official-partners/" TargetMode="External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hyperlink" Target="https://skillsusawashington.org/who-we-are/partners/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3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org/events/mont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org/events/mont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org/events/mont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org/events/mont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randfolder.com/portals/skillsusa" TargetMode="External"/><Relationship Id="rId3" Type="http://schemas.openxmlformats.org/officeDocument/2006/relationships/hyperlink" Target="https://skillsusawashington.org/resources/advisors/" TargetMode="External"/><Relationship Id="rId7" Type="http://schemas.openxmlformats.org/officeDocument/2006/relationships/hyperlink" Target="https://skillsusa.egnyte.com/fl/15tD1e2fZI#folder-link/Membership%20Ki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illsusawashington.org/wp-content/uploads/2024/04/SkillsUSA-Framework.pdf" TargetMode="External"/><Relationship Id="rId5" Type="http://schemas.openxmlformats.org/officeDocument/2006/relationships/hyperlink" Target="https://skillsusa.egnyte.com/dl/M8mglm2Zwt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skillsusawashington.org/wp-content/uploads/2024/06/MemberEnrollmentAdvisorInstructions_UPDATED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2vI1Zjn2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s-zstL3byJJBK2UMwjQccq47avC_K1BJiAaKvnjBIuguusg/viewfor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.org/about/skillsusa-framework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pathful.com/dashboard/skillsus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app.pathful.com/dashboard/skillsus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pathful.com/dashboard/skillsus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pathful.com/dashboard/skillsusa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pathful.com/dashboard/skillsusa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pathful.com/dashboard/skillsusa" TargetMode="Externa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pathful.com/dashboard/skillsus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skillsusawashington.or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ugetsoundsouth@skillsusawashington.org" TargetMode="External"/><Relationship Id="rId4" Type="http://schemas.openxmlformats.org/officeDocument/2006/relationships/hyperlink" Target="mailto:Courtney@skillsusawashington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.org/competitions/skillsusa-championships/categories-and-description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illsusawashington.org/competitions/state-only/" TargetMode="Externa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3.jpg"/><Relationship Id="rId16" Type="http://schemas.openxmlformats.org/officeDocument/2006/relationships/hyperlink" Target="https://www.skillsusa.org/sho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maps/d/viewer?mid=1pvPZ3YY9i_0Iiy7DmmC_qhGo73o8HWo&amp;femb=1&amp;ll=47.22111315185178%2C-120.5355055703125&amp;z=7" TargetMode="External"/><Relationship Id="rId5" Type="http://schemas.openxmlformats.org/officeDocument/2006/relationships/hyperlink" Target="mailto:Pugetsoundsouth@skillsusawashington.org" TargetMode="External"/><Relationship Id="rId4" Type="http://schemas.openxmlformats.org/officeDocument/2006/relationships/hyperlink" Target="mailto:&#8220;Region%20name&#8221;@Skillsusawashington.or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mailto:Olympic@skillsusawashington.org" TargetMode="External"/><Relationship Id="rId13" Type="http://schemas.openxmlformats.org/officeDocument/2006/relationships/hyperlink" Target="https://linktr.ee/skillsusawashington" TargetMode="External"/><Relationship Id="rId18" Type="http://schemas.openxmlformats.org/officeDocument/2006/relationships/hyperlink" Target="https://skillsusawashington.org/wp-content/uploads/2024/04/SkillsUSA-Framework.pdf" TargetMode="External"/><Relationship Id="rId3" Type="http://schemas.openxmlformats.org/officeDocument/2006/relationships/hyperlink" Target="https://skillsusawashington.us13.list-manage.com/subscribe?u=331a13d9eb8c80b00686fb26e&amp;id=c07713c4b7" TargetMode="External"/><Relationship Id="rId21" Type="http://schemas.openxmlformats.org/officeDocument/2006/relationships/hyperlink" Target="https://skillsusawashington.org/wp-content/uploads/2024/06/MemberEnrollmentAdvisorInstructions_UPDATED.pdf" TargetMode="External"/><Relationship Id="rId7" Type="http://schemas.openxmlformats.org/officeDocument/2006/relationships/hyperlink" Target="mailto:Eastern@skillsusawashington.org" TargetMode="External"/><Relationship Id="rId12" Type="http://schemas.openxmlformats.org/officeDocument/2006/relationships/hyperlink" Target="mailto:customercare@skillsusa.org" TargetMode="External"/><Relationship Id="rId17" Type="http://schemas.openxmlformats.org/officeDocument/2006/relationships/hyperlink" Target="https://skillsusa.egnyte.com/dl/M8mglm2Zwt" TargetMode="External"/><Relationship Id="rId2" Type="http://schemas.openxmlformats.org/officeDocument/2006/relationships/image" Target="../media/image72.jpg"/><Relationship Id="rId16" Type="http://schemas.openxmlformats.org/officeDocument/2006/relationships/hyperlink" Target="https://skillsusawashington.org/resources/advisors/" TargetMode="External"/><Relationship Id="rId20" Type="http://schemas.openxmlformats.org/officeDocument/2006/relationships/hyperlink" Target="https://brandfolder.com/portals/skillsus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entral@skillsusawashington.org" TargetMode="External"/><Relationship Id="rId11" Type="http://schemas.openxmlformats.org/officeDocument/2006/relationships/hyperlink" Target="mailto:Pugetsoundsouth@skillsusawashington.org" TargetMode="External"/><Relationship Id="rId5" Type="http://schemas.openxmlformats.org/officeDocument/2006/relationships/hyperlink" Target="mailto:courtney@skillsusawashington.org" TargetMode="External"/><Relationship Id="rId15" Type="http://schemas.openxmlformats.org/officeDocument/2006/relationships/hyperlink" Target="https://www.facebook.com/skillsusawa/" TargetMode="External"/><Relationship Id="rId10" Type="http://schemas.openxmlformats.org/officeDocument/2006/relationships/hyperlink" Target="mailto:Pugetsoundnorth@skillsusawashington.org" TargetMode="External"/><Relationship Id="rId19" Type="http://schemas.openxmlformats.org/officeDocument/2006/relationships/hyperlink" Target="https://skillsusa.egnyte.com/fl/15tD1e2fZI#folder-link/Membership%20Kit" TargetMode="External"/><Relationship Id="rId4" Type="http://schemas.openxmlformats.org/officeDocument/2006/relationships/hyperlink" Target="mailto:director@skillsusawashington.org" TargetMode="External"/><Relationship Id="rId9" Type="http://schemas.openxmlformats.org/officeDocument/2006/relationships/hyperlink" Target="mailto:Southwest@skillsusawashington.org" TargetMode="External"/><Relationship Id="rId14" Type="http://schemas.openxmlformats.org/officeDocument/2006/relationships/hyperlink" Target="https://www.linkedin.com/company/skillsusa-washington/" TargetMode="External"/><Relationship Id="rId22" Type="http://schemas.openxmlformats.org/officeDocument/2006/relationships/hyperlink" Target="https://skillsusawashington.org/resources/students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us13.list-manage.com/subscribe?u=331a13d9eb8c80b00686fb26e&amp;id=c07713c4b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.org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killsusawashington.or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416E-BE1B-B3BA-E8E0-C34BC738E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13847"/>
            <a:ext cx="9144000" cy="80710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SkillsUSA Washington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7672D-3E86-7912-F09B-3AD484D8E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302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TC Garamond Std Book" panose="02020602060506020304" pitchFamily="18" charset="0"/>
              </a:rPr>
              <a:t>A New Adviser’s Guide to SkillsUSA, from Introduction to Integration</a:t>
            </a:r>
          </a:p>
        </p:txBody>
      </p:sp>
    </p:spTree>
    <p:extLst>
      <p:ext uri="{BB962C8B-B14F-4D97-AF65-F5344CB8AC3E}">
        <p14:creationId xmlns:p14="http://schemas.microsoft.com/office/powerpoint/2010/main" val="310653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National Partners </a:t>
            </a:r>
            <a:r>
              <a:rPr lang="en-US" sz="2400" b="1" dirty="0">
                <a:solidFill>
                  <a:srgbClr val="003366"/>
                </a:solidFill>
                <a:latin typeface="Futura Std Book" panose="020B0502020204020303" pitchFamily="34" charset="0"/>
              </a:rPr>
              <a:t>(600+)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5780FB-8978-44C1-A014-14407F783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263" y="1612041"/>
            <a:ext cx="1539592" cy="50964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Diamond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CB3BC-A0D3-4289-B36A-C9D12EEDE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0" t="17082" r="14464" b="17971"/>
          <a:stretch/>
        </p:blipFill>
        <p:spPr>
          <a:xfrm>
            <a:off x="2908581" y="2229059"/>
            <a:ext cx="1067757" cy="73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92C091-B530-4F0F-903E-8C13F7683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582" y="3333910"/>
            <a:ext cx="1067757" cy="1003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09AA1-5C88-4E40-B836-5270F5E15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583" y="4895419"/>
            <a:ext cx="1067757" cy="708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065444-9D24-4040-8BEF-DE7E953E7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582" y="6144540"/>
            <a:ext cx="1067757" cy="204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9715BB-6B4A-478B-AD21-258235E83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03" b="29299"/>
          <a:stretch/>
        </p:blipFill>
        <p:spPr>
          <a:xfrm>
            <a:off x="4205622" y="2229059"/>
            <a:ext cx="1092791" cy="488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8D9945-FBD2-409E-8C0C-A9B21346B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818" y="1700126"/>
            <a:ext cx="3473003" cy="17288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207376-3383-4250-94AB-216A7A61FA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188"/>
          <a:stretch/>
        </p:blipFill>
        <p:spPr>
          <a:xfrm>
            <a:off x="9166607" y="3429000"/>
            <a:ext cx="2569888" cy="783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1BD216-586D-4620-9A83-813F47F8F5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4573"/>
          <a:stretch/>
        </p:blipFill>
        <p:spPr>
          <a:xfrm>
            <a:off x="5556040" y="4689374"/>
            <a:ext cx="2956066" cy="153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50B68-C12D-4BB7-8288-CBAD53E3DB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427"/>
          <a:stretch/>
        </p:blipFill>
        <p:spPr>
          <a:xfrm>
            <a:off x="9120259" y="4599336"/>
            <a:ext cx="2956066" cy="1847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EC1F70-B13E-4E2C-B597-E7A5863217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8121"/>
          <a:stretch/>
        </p:blipFill>
        <p:spPr>
          <a:xfrm>
            <a:off x="5924144" y="3429000"/>
            <a:ext cx="2248461" cy="112117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F71572D-C6EE-4E97-BDCF-55211D59B1AE}"/>
              </a:ext>
            </a:extLst>
          </p:cNvPr>
          <p:cNvSpPr txBox="1">
            <a:spLocks/>
          </p:cNvSpPr>
          <p:nvPr/>
        </p:nvSpPr>
        <p:spPr>
          <a:xfrm>
            <a:off x="3964637" y="1600363"/>
            <a:ext cx="1539592" cy="509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Georgia" panose="02040502050405020303" pitchFamily="18" charset="0"/>
              </a:rPr>
              <a:t>Platinum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18590C1-1812-4895-B03C-BA8E5236E92C}"/>
              </a:ext>
            </a:extLst>
          </p:cNvPr>
          <p:cNvSpPr txBox="1">
            <a:spLocks/>
          </p:cNvSpPr>
          <p:nvPr/>
        </p:nvSpPr>
        <p:spPr>
          <a:xfrm>
            <a:off x="6113341" y="2240954"/>
            <a:ext cx="1092792" cy="509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latin typeface="Georgia" panose="02040502050405020303" pitchFamily="18" charset="0"/>
              </a:rPr>
              <a:t>Gold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D2B404-23E1-4BE7-A220-903C6DD05864}"/>
              </a:ext>
            </a:extLst>
          </p:cNvPr>
          <p:cNvSpPr txBox="1">
            <a:spLocks/>
          </p:cNvSpPr>
          <p:nvPr/>
        </p:nvSpPr>
        <p:spPr>
          <a:xfrm>
            <a:off x="4734433" y="3675155"/>
            <a:ext cx="1067757" cy="713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latin typeface="Georgia" panose="02040502050405020303" pitchFamily="18" charset="0"/>
              </a:rPr>
              <a:t>Silver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A380390-F10F-4B86-98A8-FE0DB7C5C3D0}"/>
              </a:ext>
            </a:extLst>
          </p:cNvPr>
          <p:cNvSpPr txBox="1">
            <a:spLocks/>
          </p:cNvSpPr>
          <p:nvPr/>
        </p:nvSpPr>
        <p:spPr>
          <a:xfrm>
            <a:off x="4598784" y="5165331"/>
            <a:ext cx="1067757" cy="509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Georgia" panose="02040502050405020303" pitchFamily="18" charset="0"/>
              </a:rPr>
              <a:t>Bronze Level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0F119F-DB3C-4D36-8343-8EDFCD087001}"/>
              </a:ext>
            </a:extLst>
          </p:cNvPr>
          <p:cNvCxnSpPr>
            <a:cxnSpLocks/>
          </p:cNvCxnSpPr>
          <p:nvPr/>
        </p:nvCxnSpPr>
        <p:spPr>
          <a:xfrm>
            <a:off x="4734433" y="3314860"/>
            <a:ext cx="7341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8FBF93-9C55-43FC-A18E-7D563B1971A8}"/>
              </a:ext>
            </a:extLst>
          </p:cNvPr>
          <p:cNvCxnSpPr>
            <a:cxnSpLocks/>
          </p:cNvCxnSpPr>
          <p:nvPr/>
        </p:nvCxnSpPr>
        <p:spPr>
          <a:xfrm flipV="1">
            <a:off x="4734433" y="4599336"/>
            <a:ext cx="7341892" cy="5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0C3CBF-7A68-4529-9D71-543809CEB7BF}"/>
              </a:ext>
            </a:extLst>
          </p:cNvPr>
          <p:cNvCxnSpPr>
            <a:cxnSpLocks/>
          </p:cNvCxnSpPr>
          <p:nvPr/>
        </p:nvCxnSpPr>
        <p:spPr>
          <a:xfrm>
            <a:off x="4032868" y="1719176"/>
            <a:ext cx="103187" cy="465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47C8FD4-D15C-423E-917C-F722B3E546EA}"/>
              </a:ext>
            </a:extLst>
          </p:cNvPr>
          <p:cNvSpPr txBox="1"/>
          <p:nvPr/>
        </p:nvSpPr>
        <p:spPr>
          <a:xfrm>
            <a:off x="4499430" y="3599"/>
            <a:ext cx="7692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11"/>
              </a:rPr>
              <a:t>https://www.skillsusa.org/who-we-are/leaders-and-partners/official-partners/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90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BB70B-722A-4C76-86AE-22F73247E1D8}"/>
              </a:ext>
            </a:extLst>
          </p:cNvPr>
          <p:cNvSpPr/>
          <p:nvPr/>
        </p:nvSpPr>
        <p:spPr>
          <a:xfrm>
            <a:off x="2809875" y="1383979"/>
            <a:ext cx="10153650" cy="483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State Partners </a:t>
            </a:r>
            <a:r>
              <a:rPr lang="en-US" sz="2400" b="1" dirty="0">
                <a:solidFill>
                  <a:srgbClr val="003366"/>
                </a:solidFill>
                <a:latin typeface="Futura Std Book" panose="020B0502020204020303" pitchFamily="34" charset="0"/>
              </a:rPr>
              <a:t>(50+)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816EB-C4BE-4BDE-BD36-8E91DFDF5BB5}"/>
              </a:ext>
            </a:extLst>
          </p:cNvPr>
          <p:cNvSpPr/>
          <p:nvPr/>
        </p:nvSpPr>
        <p:spPr>
          <a:xfrm>
            <a:off x="6875288" y="62125"/>
            <a:ext cx="5369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https://skillsusawashington.org/who-we-are/partners/</a:t>
            </a:r>
            <a:r>
              <a:rPr lang="en-US" dirty="0"/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07557C-EF3F-481C-917D-4651867E624F}"/>
              </a:ext>
            </a:extLst>
          </p:cNvPr>
          <p:cNvGrpSpPr/>
          <p:nvPr/>
        </p:nvGrpSpPr>
        <p:grpSpPr>
          <a:xfrm>
            <a:off x="2846606" y="1383979"/>
            <a:ext cx="9436393" cy="4839956"/>
            <a:chOff x="458732" y="587901"/>
            <a:chExt cx="11273934" cy="58181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1E10FA-4CA4-48EB-A7B1-A4517AE5E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732" y="3328426"/>
              <a:ext cx="6837807" cy="307253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4CC6B2-93A4-4718-A023-D582FB2FF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9042" r="21239"/>
            <a:stretch/>
          </p:blipFill>
          <p:spPr>
            <a:xfrm>
              <a:off x="10357666" y="2454034"/>
              <a:ext cx="1375000" cy="20305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C20C43-75E0-48DA-A83B-639EF287B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8727" t="19286"/>
            <a:stretch/>
          </p:blipFill>
          <p:spPr>
            <a:xfrm>
              <a:off x="9024056" y="587901"/>
              <a:ext cx="2680617" cy="139067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DA7E8F-DCFE-465F-99DA-BCFCD18B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327" y="622686"/>
              <a:ext cx="7450440" cy="23863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37375-AA04-467A-A9C6-A138BFE5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0650" t="17151" r="2688" b="14430"/>
            <a:stretch/>
          </p:blipFill>
          <p:spPr>
            <a:xfrm>
              <a:off x="7977140" y="4852129"/>
              <a:ext cx="1299514" cy="155389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BBF7CC2-E568-40E1-97B0-6D582D55A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627" t="3670" r="60938" b="-3670"/>
            <a:stretch/>
          </p:blipFill>
          <p:spPr>
            <a:xfrm>
              <a:off x="10469861" y="4489455"/>
              <a:ext cx="1213406" cy="1916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4C507EB-A09F-4A02-B729-740AFD9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457" t="14021" r="63177" b="21452"/>
            <a:stretch/>
          </p:blipFill>
          <p:spPr>
            <a:xfrm>
              <a:off x="8127548" y="622686"/>
              <a:ext cx="847500" cy="8354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2C20913-CA01-4273-BC6C-B9E40B63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0573" t="16369" r="42061" b="53403"/>
            <a:stretch/>
          </p:blipFill>
          <p:spPr>
            <a:xfrm>
              <a:off x="7889798" y="1566063"/>
              <a:ext cx="1261395" cy="58250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142B4A-2C16-473F-9570-0365EC4E2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061" r="81847" b="16855"/>
            <a:stretch/>
          </p:blipFill>
          <p:spPr>
            <a:xfrm>
              <a:off x="7889798" y="2388168"/>
              <a:ext cx="1474197" cy="16099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FCAD16D-63AF-40BA-9A83-DBAE365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780" t="8318" r="42978" b="-1"/>
            <a:stretch/>
          </p:blipFill>
          <p:spPr>
            <a:xfrm>
              <a:off x="9224704" y="3804544"/>
              <a:ext cx="1310247" cy="207062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A04547-4E9D-41AC-BBB2-95EF6B8FC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4704" y="2714936"/>
              <a:ext cx="1310247" cy="82578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17A51D1-ABBD-4C11-8141-EFC8C094A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3307" r="2758" b="82631"/>
            <a:stretch/>
          </p:blipFill>
          <p:spPr>
            <a:xfrm>
              <a:off x="8010089" y="4179075"/>
              <a:ext cx="1249514" cy="4131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161A168-E799-493F-A801-DA17D0C0D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38637" y="2025222"/>
              <a:ext cx="717525" cy="68971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4032E3-13B4-485E-A430-429BBDA7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61" y="1628094"/>
              <a:ext cx="1094623" cy="7466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34BE909-5AC7-4F4F-8351-219A5ED9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21791" y="3053559"/>
              <a:ext cx="1035137" cy="549734"/>
            </a:xfrm>
            <a:prstGeom prst="rect">
              <a:avLst/>
            </a:prstGeom>
          </p:spPr>
        </p:pic>
        <p:sp>
          <p:nvSpPr>
            <p:cNvPr id="45" name="AutoShape 2" descr="Contract Furnishings Mart">
              <a:extLst>
                <a:ext uri="{FF2B5EF4-FFF2-40B4-BE49-F238E27FC236}">
                  <a16:creationId xmlns:a16="http://schemas.microsoft.com/office/drawing/2014/main" id="{BF8CB15E-71FC-4E9B-8332-1A4C9034C1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1D9EEC6-F272-4191-B977-9E576746B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46170" y="4347337"/>
              <a:ext cx="962097" cy="7215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DAAF3D5-24C7-4D6C-8E9E-60986A67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84769" y="4081997"/>
              <a:ext cx="861566" cy="80792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E99778E-F554-444F-AB80-44410E899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99808" y="3060962"/>
              <a:ext cx="1230892" cy="44759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2756FFE-BC0D-4BEE-BC28-77CED5BA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73937" y="2895147"/>
              <a:ext cx="1199512" cy="5833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164A818-A1F6-41B4-A8A7-7E20447CC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60630" y="3150630"/>
              <a:ext cx="769443" cy="83654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429759A-2D81-4DB8-ACE8-590C60CAA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77275" y="5943508"/>
              <a:ext cx="1653426" cy="45744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BBF4D57-9237-4BB1-A473-5397390C6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28824" y="5620978"/>
              <a:ext cx="948316" cy="508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35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State Divisions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SkillsUSA Washington is divided into three Divisions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Middle School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High School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Post Secondary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Technical College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State College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1374582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Student - $20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Professional - $ 50 Regional Dues – defined by region ($5 to $10 regional contest fee typ.)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Registration must be paid to receive: 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Access to </a:t>
            </a:r>
            <a:r>
              <a:rPr lang="en-US" dirty="0" err="1">
                <a:solidFill>
                  <a:srgbClr val="003366"/>
                </a:solidFill>
                <a:latin typeface="ITC Garamond Std Book" panose="02020602060506020304" pitchFamily="18" charset="0"/>
              </a:rPr>
              <a:t>Pathful</a:t>
            </a:r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Educational resources – Lesson Plans, Activities, Worksheets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Technical Standards for competitions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Connect to other instructors in your Career Clusters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Ability to register for competitions (Region, State and Nationals)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FF45F-EF41-403D-B3CF-A6C67027C4AE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78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Key Dates and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Fall Leadership Camp Registration - September 3 - October 8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Fall Leadership Camp - October 23 - October 25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Regional Contest Host Deadline - October 31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Regional Conference Registration - November 11 - December 10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All Regional Contests Concluded - February 14, 2026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SLSC Draft - February 26, 2026 @ 11:00 am - 12:00 pm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SLSC Registration - February 26, 2026 - March 11, 2026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State Leadership &amp; Skills Conference 2026 - April 16, 2026 - April 18, 2026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National Leadership &amp; Skills Conference 2026 - June 1, 2026 - June 5, 2026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FF45F-EF41-403D-B3CF-A6C67027C4AE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468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Key Training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NEW Regional Conference Best Practices: Advisor Training October 2 @ 4:00 pm - 6:00 pm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Crosswalk SkillsUSA into Your Framework - October 7 @ 4:00 pm - 6:00 pm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Elevate - October 8 @ 8:00 am - 1:30 pm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Taking it to the Next Level! Plugging in with Industry: Advisor Training - October 9 @ 4:00 pm - 6:00 pm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Advanced SkillsUSA Advisor Teaching Tools, Welcome </a:t>
            </a:r>
            <a:r>
              <a:rPr lang="en-US" dirty="0" err="1">
                <a:solidFill>
                  <a:srgbClr val="003366"/>
                </a:solidFill>
                <a:latin typeface="ITC Garamond Std Book" panose="02020602060506020304" pitchFamily="18" charset="0"/>
              </a:rPr>
              <a:t>Pathful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: Advisor Training October 14 @ 4:00 pm - 6:00 pm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FF45F-EF41-403D-B3CF-A6C67027C4AE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42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Career Cluster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All meetings are virtual from 4:00pm – 5:00pm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Architecture &amp; Construction – 10/16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Health Science – 10/21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A/V Technology &amp; Communications – 10/23 Information Technology - October 23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Manufacturing &amp; STEM – 10/28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Transportation Distribution and Logistics – 10/30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FF45F-EF41-403D-B3CF-A6C67027C4AE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12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974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Steps to Start Strong - Resources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FCBD22-FB56-412A-954B-45DCF6CD7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34" y="4036677"/>
            <a:ext cx="9404523" cy="4409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Georgia" panose="02040502050405020303" pitchFamily="18" charset="0"/>
              </a:rPr>
              <a:t>Advisor Resources located at </a:t>
            </a:r>
            <a:r>
              <a:rPr lang="en-US" sz="1600" dirty="0">
                <a:latin typeface="Georgia" panose="02040502050405020303" pitchFamily="18" charset="0"/>
                <a:hlinkClick r:id="rId3"/>
              </a:rPr>
              <a:t>https://skillsusawashington.org/resources/advisors/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F8F19A-68CE-4286-890A-40DA10F695E9}"/>
              </a:ext>
            </a:extLst>
          </p:cNvPr>
          <p:cNvGrpSpPr/>
          <p:nvPr/>
        </p:nvGrpSpPr>
        <p:grpSpPr>
          <a:xfrm>
            <a:off x="2905125" y="1438275"/>
            <a:ext cx="9105972" cy="2598402"/>
            <a:chOff x="600609" y="1428605"/>
            <a:chExt cx="9495963" cy="2722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D0FF78-FC86-4504-AFD4-5EF9B3E10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609" y="1428605"/>
              <a:ext cx="9495963" cy="2722372"/>
            </a:xfrm>
            <a:prstGeom prst="rect">
              <a:avLst/>
            </a:prstGeom>
          </p:spPr>
        </p:pic>
        <p:sp>
          <p:nvSpPr>
            <p:cNvPr id="10" name="Rectangle 9">
              <a:hlinkClick r:id="rId5"/>
              <a:extLst>
                <a:ext uri="{FF2B5EF4-FFF2-40B4-BE49-F238E27FC236}">
                  <a16:creationId xmlns:a16="http://schemas.microsoft.com/office/drawing/2014/main" id="{B9429570-365E-4A9A-B36D-64154BA461B0}"/>
                </a:ext>
              </a:extLst>
            </p:cNvPr>
            <p:cNvSpPr/>
            <p:nvPr/>
          </p:nvSpPr>
          <p:spPr>
            <a:xfrm>
              <a:off x="5449824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hlinkClick r:id="rId6"/>
              <a:extLst>
                <a:ext uri="{FF2B5EF4-FFF2-40B4-BE49-F238E27FC236}">
                  <a16:creationId xmlns:a16="http://schemas.microsoft.com/office/drawing/2014/main" id="{1DFA70DC-EE2E-49F3-A2EE-7A4EE4943874}"/>
                </a:ext>
              </a:extLst>
            </p:cNvPr>
            <p:cNvSpPr/>
            <p:nvPr/>
          </p:nvSpPr>
          <p:spPr>
            <a:xfrm>
              <a:off x="5449824" y="343814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3"/>
              <a:extLst>
                <a:ext uri="{FF2B5EF4-FFF2-40B4-BE49-F238E27FC236}">
                  <a16:creationId xmlns:a16="http://schemas.microsoft.com/office/drawing/2014/main" id="{A8F2C194-D22A-4E66-B80F-BD86658D6B89}"/>
                </a:ext>
              </a:extLst>
            </p:cNvPr>
            <p:cNvSpPr/>
            <p:nvPr/>
          </p:nvSpPr>
          <p:spPr>
            <a:xfrm>
              <a:off x="5449824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hlinkClick r:id="rId7"/>
              <a:extLst>
                <a:ext uri="{FF2B5EF4-FFF2-40B4-BE49-F238E27FC236}">
                  <a16:creationId xmlns:a16="http://schemas.microsoft.com/office/drawing/2014/main" id="{21EEB058-6392-4E4D-9757-F8CEA4B695E4}"/>
                </a:ext>
              </a:extLst>
            </p:cNvPr>
            <p:cNvSpPr/>
            <p:nvPr/>
          </p:nvSpPr>
          <p:spPr>
            <a:xfrm>
              <a:off x="7773198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hlinkClick r:id="rId8"/>
              <a:extLst>
                <a:ext uri="{FF2B5EF4-FFF2-40B4-BE49-F238E27FC236}">
                  <a16:creationId xmlns:a16="http://schemas.microsoft.com/office/drawing/2014/main" id="{2898FF82-AF1D-49AA-9984-6B783252BD99}"/>
                </a:ext>
              </a:extLst>
            </p:cNvPr>
            <p:cNvSpPr/>
            <p:nvPr/>
          </p:nvSpPr>
          <p:spPr>
            <a:xfrm>
              <a:off x="7773198" y="3429000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hlinkClick r:id="rId9"/>
              <a:extLst>
                <a:ext uri="{FF2B5EF4-FFF2-40B4-BE49-F238E27FC236}">
                  <a16:creationId xmlns:a16="http://schemas.microsoft.com/office/drawing/2014/main" id="{B01BA2BA-07E7-4618-9BF0-D344D241DFC9}"/>
                </a:ext>
              </a:extLst>
            </p:cNvPr>
            <p:cNvSpPr/>
            <p:nvPr/>
          </p:nvSpPr>
          <p:spPr>
            <a:xfrm>
              <a:off x="7773198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DCA054-3312-4F8A-A33F-55EE6F97965C}"/>
              </a:ext>
            </a:extLst>
          </p:cNvPr>
          <p:cNvSpPr txBox="1">
            <a:spLocks/>
          </p:cNvSpPr>
          <p:nvPr/>
        </p:nvSpPr>
        <p:spPr>
          <a:xfrm>
            <a:off x="2800349" y="4477578"/>
            <a:ext cx="5648326" cy="1760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latin typeface="Georgia" panose="02040502050405020303" pitchFamily="18" charset="0"/>
              </a:rPr>
              <a:t>Familiarize yourself with SkillsUSA’s 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Secure Support from Administration and other Advisors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Register: Contact the State office to file Chapter Paperwork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Build Leadership Team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Elect Chapter Officers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Advisor Training – State and National Option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C4BDBA1-824B-4B5A-AD50-AA13F14566A3}"/>
              </a:ext>
            </a:extLst>
          </p:cNvPr>
          <p:cNvSpPr txBox="1">
            <a:spLocks/>
          </p:cNvSpPr>
          <p:nvPr/>
        </p:nvSpPr>
        <p:spPr>
          <a:xfrm>
            <a:off x="8010524" y="4477578"/>
            <a:ext cx="3991429" cy="163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latin typeface="Georgia" panose="02040502050405020303" pitchFamily="18" charset="0"/>
              </a:rPr>
              <a:t>Create a Program of Work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Promote and Recruit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Hold Chapter Meetings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Engage in Activities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Competitions and Events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Extended Learning Activities</a:t>
            </a:r>
          </a:p>
          <a:p>
            <a:pPr lvl="1"/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3A737A-5BD0-44F0-A678-6FE799F1B420}"/>
              </a:ext>
            </a:extLst>
          </p:cNvPr>
          <p:cNvSpPr txBox="1"/>
          <p:nvPr/>
        </p:nvSpPr>
        <p:spPr>
          <a:xfrm>
            <a:off x="6096000" y="6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Georgia" panose="02040502050405020303" pitchFamily="18" charset="0"/>
                <a:hlinkClick r:id="rId3"/>
              </a:rPr>
              <a:t>https://skillsusawashington.org/resources/advisors/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4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Steps to Start Strong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Tips for early success: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Understand this shouldn’t be more work, rather a redirection of what you are already doing only with resources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Contact your regional coordinator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Start small with focus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contests you can support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students who have an interest in leadership and competition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Build your core\legacy students (returning next year)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Volunteer to judge contests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Utilize your Regional Coordinator and State Office</a:t>
            </a:r>
          </a:p>
        </p:txBody>
      </p:sp>
    </p:spTree>
    <p:extLst>
      <p:ext uri="{BB962C8B-B14F-4D97-AF65-F5344CB8AC3E}">
        <p14:creationId xmlns:p14="http://schemas.microsoft.com/office/powerpoint/2010/main" val="251890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Highlighting SkillsUSA Benefits to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Academic and career benefits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Enhanced Career Readiness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Improved Academic Performance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Networking and Career Opportunities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Personal and professional growth opportunities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Leadership Development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Professionalism and Ethics 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Confidence and Public Speaking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Success stories and testimonials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Watch on </a:t>
            </a:r>
            <a:r>
              <a:rPr lang="en-US" dirty="0" err="1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Youtube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 </a:t>
            </a:r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3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2D49-8EE0-2117-8DD6-A7876C49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634065"/>
            <a:ext cx="8390965" cy="898899"/>
          </a:xfrm>
        </p:spPr>
        <p:txBody>
          <a:bodyPr/>
          <a:lstStyle/>
          <a:p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B2560-88EF-5B39-64EC-CB5063AC9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6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Workshop Sign In Link:</a:t>
            </a:r>
            <a:endParaRPr lang="en-US" sz="4800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sz="4800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Clock Hour Registration Link:</a:t>
            </a:r>
          </a:p>
          <a:p>
            <a:r>
              <a:rPr lang="en-US" sz="4800" dirty="0">
                <a:solidFill>
                  <a:srgbClr val="003366"/>
                </a:solidFill>
                <a:latin typeface="ITC Garamond Std Book" panose="02020602060506020304" pitchFamily="18" charset="0"/>
              </a:rPr>
              <a:t>Google Drive Link: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7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314449"/>
            <a:ext cx="8390965" cy="4362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SkillsUSA </a:t>
            </a:r>
            <a:b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Framework</a:t>
            </a:r>
            <a:b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&amp; </a:t>
            </a:r>
            <a:b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398337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SkillsUSA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What am I already doing 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Can I identify the activity as SkillsUSA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Is what I am doing better than SkillsUSA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Is what I am doing aligned to local industry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Am I already providing SkillsUSA without knowing it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Should I re-invent the wheel</a:t>
            </a:r>
          </a:p>
        </p:txBody>
      </p:sp>
    </p:spTree>
    <p:extLst>
      <p:ext uri="{BB962C8B-B14F-4D97-AF65-F5344CB8AC3E}">
        <p14:creationId xmlns:p14="http://schemas.microsoft.com/office/powerpoint/2010/main" val="778353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SkillsUSA Framework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998E8-B404-4DEA-B269-6E94386E37A8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https://www.skillsusa.org/about/skillsusa-framework/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45A65-94FA-42BA-B994-5D323E9F1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913" y="1352550"/>
            <a:ext cx="5689602" cy="52750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E4AE40-9991-44C7-8EB5-83796A477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181" y="1532964"/>
            <a:ext cx="3294007" cy="2090056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Computer and Technology Literacy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Job-Specific Skills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Safety and Health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Service Orientation</a:t>
            </a:r>
          </a:p>
          <a:p>
            <a:r>
              <a:rPr lang="en-US" sz="1400" dirty="0">
                <a:latin typeface="Georgia" panose="02040502050405020303" pitchFamily="18" charset="0"/>
              </a:rPr>
              <a:t>Professional Development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FAAC22-6A6C-4061-A7F4-EB6F8950C470}"/>
              </a:ext>
            </a:extLst>
          </p:cNvPr>
          <p:cNvSpPr txBox="1">
            <a:spLocks/>
          </p:cNvSpPr>
          <p:nvPr/>
        </p:nvSpPr>
        <p:spPr>
          <a:xfrm>
            <a:off x="9748770" y="1444172"/>
            <a:ext cx="3168226" cy="209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Georgia" panose="02040502050405020303" pitchFamily="18" charset="0"/>
              </a:rPr>
              <a:t>Integrity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Work Ethic</a:t>
            </a:r>
          </a:p>
          <a:p>
            <a:r>
              <a:rPr lang="en-US" sz="1400" dirty="0">
                <a:latin typeface="Georgia" panose="02040502050405020303" pitchFamily="18" charset="0"/>
              </a:rPr>
              <a:t>Professionalism</a:t>
            </a:r>
          </a:p>
          <a:p>
            <a:r>
              <a:rPr lang="en-US" sz="1400" dirty="0">
                <a:latin typeface="Georgia" panose="02040502050405020303" pitchFamily="18" charset="0"/>
              </a:rPr>
              <a:t>Responsibility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Adaptability /Flexibility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Self-Motivation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521875-F818-4B94-80B7-64C505050B54}"/>
              </a:ext>
            </a:extLst>
          </p:cNvPr>
          <p:cNvSpPr txBox="1">
            <a:spLocks/>
          </p:cNvSpPr>
          <p:nvPr/>
        </p:nvSpPr>
        <p:spPr>
          <a:xfrm>
            <a:off x="9678914" y="3990092"/>
            <a:ext cx="2436885" cy="22932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Communication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Decision Making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Teamwork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Multicultural Sensitivity and Awareness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Planning, Organizing and Management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6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7E976-9C9E-434F-8595-B3DCF54B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1456764"/>
            <a:ext cx="9229725" cy="5303829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1CC21E8-0EF2-453D-8E8D-57B43DBB41A1}"/>
              </a:ext>
            </a:extLst>
          </p:cNvPr>
          <p:cNvSpPr/>
          <p:nvPr/>
        </p:nvSpPr>
        <p:spPr>
          <a:xfrm rot="5400000" flipV="1">
            <a:off x="6195278" y="829332"/>
            <a:ext cx="449731" cy="149287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3CADA15-5856-4C97-88E4-611EBD468C0E}"/>
              </a:ext>
            </a:extLst>
          </p:cNvPr>
          <p:cNvSpPr/>
          <p:nvPr/>
        </p:nvSpPr>
        <p:spPr>
          <a:xfrm rot="5400000" flipV="1">
            <a:off x="1886491" y="2457700"/>
            <a:ext cx="449731" cy="149287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962EDF1-5EF8-4D09-98CB-7ABFB91168CD}"/>
              </a:ext>
            </a:extLst>
          </p:cNvPr>
          <p:cNvSpPr/>
          <p:nvPr/>
        </p:nvSpPr>
        <p:spPr>
          <a:xfrm rot="5400000" flipV="1">
            <a:off x="1886490" y="5029858"/>
            <a:ext cx="449731" cy="149287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A6AE8-13AA-41AD-AD6C-E8ABE48FAC40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6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317F4-3240-45C2-9B6C-E4F08CD77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79" r="1597" b="66265"/>
          <a:stretch/>
        </p:blipFill>
        <p:spPr>
          <a:xfrm>
            <a:off x="2880060" y="1524000"/>
            <a:ext cx="9117309" cy="2342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1CC21E8-0EF2-453D-8E8D-57B43DBB41A1}"/>
              </a:ext>
            </a:extLst>
          </p:cNvPr>
          <p:cNvSpPr/>
          <p:nvPr/>
        </p:nvSpPr>
        <p:spPr>
          <a:xfrm flipV="1">
            <a:off x="3476813" y="3429000"/>
            <a:ext cx="449731" cy="43792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3CADA15-5856-4C97-88E4-611EBD468C0E}"/>
              </a:ext>
            </a:extLst>
          </p:cNvPr>
          <p:cNvSpPr/>
          <p:nvPr/>
        </p:nvSpPr>
        <p:spPr>
          <a:xfrm flipV="1">
            <a:off x="5646269" y="3456439"/>
            <a:ext cx="449731" cy="410481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60218-1C90-430C-BA2D-CD9B2BE2B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61" y="3688244"/>
            <a:ext cx="7036106" cy="2968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4E9A5-354D-4D63-B0ED-1EBAB7512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215" y="3685480"/>
            <a:ext cx="4860767" cy="2970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7A5AC-4276-4073-B8B4-55B5199CA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274" y="3616387"/>
            <a:ext cx="6431881" cy="320151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962EDF1-5EF8-4D09-98CB-7ABFB91168CD}"/>
              </a:ext>
            </a:extLst>
          </p:cNvPr>
          <p:cNvSpPr/>
          <p:nvPr/>
        </p:nvSpPr>
        <p:spPr>
          <a:xfrm flipV="1">
            <a:off x="8040592" y="3429000"/>
            <a:ext cx="449731" cy="507013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A9D8CA-986B-461A-9667-BFC5193D8C36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70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46815-B132-4693-B350-68033DC35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12" t="15237" r="5051" b="68000"/>
          <a:stretch/>
        </p:blipFill>
        <p:spPr>
          <a:xfrm>
            <a:off x="2843784" y="1550946"/>
            <a:ext cx="9250422" cy="20243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C92ED1-1163-456A-8B0F-A95DEBF017F1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5458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97AA3-9AAA-42B9-8FD2-818002F03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50" t="13687" r="2575" b="62720"/>
          <a:stretch/>
        </p:blipFill>
        <p:spPr>
          <a:xfrm>
            <a:off x="2910138" y="2045468"/>
            <a:ext cx="8967918" cy="292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8DC19-1C7E-49FF-9B0E-4C24ED51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422" y="2852085"/>
            <a:ext cx="7753350" cy="3371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544B9-80B9-48A8-8F02-00A9E66EBC53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5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0B144-01F0-47EC-BD23-0B045D5D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50" t="14720" b="66800"/>
          <a:stretch/>
        </p:blipFill>
        <p:spPr>
          <a:xfrm>
            <a:off x="2871216" y="2084831"/>
            <a:ext cx="9320784" cy="239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52361-6C23-4FBA-9361-6A43981CC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72" y="2646092"/>
            <a:ext cx="7927848" cy="4114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47B26D-9CC5-45D8-A793-986D8F83B661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36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BCCEF-E52C-446C-92E9-3C9EF100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80" y="1532964"/>
            <a:ext cx="9265920" cy="2280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C33AA4-EA59-4C20-861B-B3A42977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431" y="2134940"/>
            <a:ext cx="8131133" cy="4723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07417B-1CF7-4B24-A39B-A1ED22170ED9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9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3366"/>
                </a:solidFill>
                <a:latin typeface="Futura Std Book" panose="020B0502020204020303" pitchFamily="34" charset="0"/>
              </a:rPr>
              <a:t>Pathful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1E318-48C4-4615-9769-06878B8D3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18" y="1532964"/>
            <a:ext cx="9133456" cy="33901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D0F770-2D95-41FB-ACCC-E012F472E4EB}"/>
              </a:ext>
            </a:extLst>
          </p:cNvPr>
          <p:cNvSpPr/>
          <p:nvPr/>
        </p:nvSpPr>
        <p:spPr>
          <a:xfrm>
            <a:off x="7807082" y="-2936"/>
            <a:ext cx="4437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https://app.pathful.com/dashboard/skillsusa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544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Karmen Warner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Title: State Director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Email: 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director@skillsusawashington.org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 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Courtney Burger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Title: Associate Director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Email: 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4"/>
              </a:rPr>
              <a:t>Courtney@skillsusawashington.org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 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Adam Scroggins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Instructor: Pierce County Skills Center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Email: 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5"/>
              </a:rPr>
              <a:t>pugetsoundsouth@skillsusawashington.org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8658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Technical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Over 100 Technical, Leadership and Occupational contests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Comprehensive guidelines and criteria for competitions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Detailed descriptions of the competencies and skills required for each competition area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Ensure that students understand both the challenges of the competitions and the demands of their future careers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Aligned to Industry Certifications and Standards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Can be used to align to your course framework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Contest Descriptions can be found here (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Link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7372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Technical Standards – </a:t>
            </a:r>
            <a:r>
              <a:rPr lang="en-US" sz="2700" b="1" dirty="0">
                <a:solidFill>
                  <a:srgbClr val="003366"/>
                </a:solidFill>
                <a:latin typeface="Futura Std Book" panose="020B0502020204020303" pitchFamily="34" charset="0"/>
              </a:rPr>
              <a:t>what's included</a:t>
            </a:r>
            <a:endParaRPr lang="en-US" b="1" dirty="0">
              <a:solidFill>
                <a:srgbClr val="003366"/>
              </a:solidFill>
              <a:latin typeface="Futura Std Book" panose="020B05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CLOTHING REQUIREMENT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ELIGIBILITY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EQUIPMENT AND MATERIALS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Supplied by host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Supplied by contestant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SCOPE OF THE CONTEST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Knowledge Performance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 Performance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Contest Guidelines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Standards and Competencies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46447-9A41-4E18-9459-290A97E72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494" y="1320550"/>
            <a:ext cx="3612886" cy="27300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6E250-0244-449E-A27C-F2FD20432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917" y="2129759"/>
            <a:ext cx="3076692" cy="37015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10550-D939-4F23-8989-818831745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829" y="5423580"/>
            <a:ext cx="3612886" cy="13738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4720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State Only Tech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3563471" cy="47333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Contests that are only offered in Washington State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There is no opportunity to compete at a National Level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Designed with the help of local industry and advisory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Can only be found on the SkillsUSA Washington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6724B-CDF7-4021-809D-49D15CA0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67" y="1388739"/>
            <a:ext cx="4018967" cy="524851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FD6F-D28E-444C-9DF3-574ACA2C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261" y="3356660"/>
            <a:ext cx="2822539" cy="179131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6A970-6F15-45AB-8AD6-707EB14DE55E}"/>
              </a:ext>
            </a:extLst>
          </p:cNvPr>
          <p:cNvSpPr txBox="1"/>
          <p:nvPr/>
        </p:nvSpPr>
        <p:spPr>
          <a:xfrm>
            <a:off x="6072851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5"/>
              </a:rPr>
              <a:t>https://skillsusawashington.org/competitions/state-only/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725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Additional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FFCDA-151F-4AFC-B2CD-1F7D519F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86" y="1906951"/>
            <a:ext cx="1116566" cy="1878666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4F66800-2902-4B70-B93A-597584E35708}"/>
              </a:ext>
            </a:extLst>
          </p:cNvPr>
          <p:cNvSpPr txBox="1">
            <a:spLocks/>
          </p:cNvSpPr>
          <p:nvPr/>
        </p:nvSpPr>
        <p:spPr bwMode="auto">
          <a:xfrm>
            <a:off x="2832785" y="1532964"/>
            <a:ext cx="1116566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Building</a:t>
            </a:r>
            <a:endParaRPr lang="en-US" sz="28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86305D5-4A39-4403-ABBB-65FBF68BA609}"/>
              </a:ext>
            </a:extLst>
          </p:cNvPr>
          <p:cNvSpPr txBox="1">
            <a:spLocks/>
          </p:cNvSpPr>
          <p:nvPr/>
        </p:nvSpPr>
        <p:spPr bwMode="auto">
          <a:xfrm>
            <a:off x="5498190" y="1532964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Ice Breakers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A4A56-26F6-4F58-A5C2-B3A6AA2C1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576" y="1906951"/>
            <a:ext cx="1175643" cy="1807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301EA-5330-4F01-8F44-6E744A42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816" y="1923634"/>
            <a:ext cx="1245686" cy="182192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9E567A8-510F-4F08-A5C6-86E2ED235A39}"/>
              </a:ext>
            </a:extLst>
          </p:cNvPr>
          <p:cNvSpPr txBox="1">
            <a:spLocks/>
          </p:cNvSpPr>
          <p:nvPr/>
        </p:nvSpPr>
        <p:spPr bwMode="auto">
          <a:xfrm>
            <a:off x="4140576" y="1549647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Bellringers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87FE33-7DD6-4725-AAF0-28F8CEF88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99" y="1926985"/>
            <a:ext cx="1245686" cy="183859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C2DCD50-4451-4646-A458-0D0ADC257366}"/>
              </a:ext>
            </a:extLst>
          </p:cNvPr>
          <p:cNvSpPr txBox="1">
            <a:spLocks/>
          </p:cNvSpPr>
          <p:nvPr/>
        </p:nvSpPr>
        <p:spPr bwMode="auto">
          <a:xfrm>
            <a:off x="6943100" y="1552998"/>
            <a:ext cx="1245685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Activities</a:t>
            </a:r>
            <a:endParaRPr lang="en-US" sz="28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1795C4-C768-40A1-877C-B5E6FE219701}"/>
              </a:ext>
            </a:extLst>
          </p:cNvPr>
          <p:cNvSpPr txBox="1">
            <a:spLocks/>
          </p:cNvSpPr>
          <p:nvPr/>
        </p:nvSpPr>
        <p:spPr bwMode="auto">
          <a:xfrm>
            <a:off x="2839986" y="4026751"/>
            <a:ext cx="1109365" cy="4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</a:t>
            </a:r>
            <a:endParaRPr lang="en-US" sz="2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64442FA-D5FB-4AD5-9F63-594E5033587E}"/>
              </a:ext>
            </a:extLst>
          </p:cNvPr>
          <p:cNvSpPr txBox="1">
            <a:spLocks/>
          </p:cNvSpPr>
          <p:nvPr/>
        </p:nvSpPr>
        <p:spPr bwMode="auto">
          <a:xfrm>
            <a:off x="4391075" y="4026751"/>
            <a:ext cx="923091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5EC2F-71D7-4070-8E11-B0BE0BB230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77" r="6696" b="15741"/>
          <a:stretch/>
        </p:blipFill>
        <p:spPr>
          <a:xfrm>
            <a:off x="2839986" y="4328119"/>
            <a:ext cx="1109365" cy="1708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7BD756-0EDF-4705-A9A9-A9FE60333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917" y="4274123"/>
            <a:ext cx="1400490" cy="1708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9EE668-9837-4800-81D4-1EDE9BA75C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34" r="2991"/>
          <a:stretch/>
        </p:blipFill>
        <p:spPr>
          <a:xfrm>
            <a:off x="5521324" y="4314564"/>
            <a:ext cx="1353306" cy="162808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B82B108-8A27-486B-AB00-5CC0DB0ED32A}"/>
              </a:ext>
            </a:extLst>
          </p:cNvPr>
          <p:cNvSpPr txBox="1">
            <a:spLocks/>
          </p:cNvSpPr>
          <p:nvPr/>
        </p:nvSpPr>
        <p:spPr bwMode="auto">
          <a:xfrm>
            <a:off x="5506816" y="4026751"/>
            <a:ext cx="1353307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Parliamentary Procedure</a:t>
            </a:r>
            <a:endParaRPr lang="en-US" sz="2800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2DEBFF3-7C2C-4111-A95E-B65CD1FE86AE}"/>
              </a:ext>
            </a:extLst>
          </p:cNvPr>
          <p:cNvSpPr txBox="1">
            <a:spLocks/>
          </p:cNvSpPr>
          <p:nvPr/>
        </p:nvSpPr>
        <p:spPr bwMode="auto">
          <a:xfrm>
            <a:off x="7033195" y="4017265"/>
            <a:ext cx="124568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sz="2800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E8082AFC-6F3B-41DF-A3CF-CD8A939FD08D}"/>
              </a:ext>
            </a:extLst>
          </p:cNvPr>
          <p:cNvSpPr txBox="1">
            <a:spLocks/>
          </p:cNvSpPr>
          <p:nvPr/>
        </p:nvSpPr>
        <p:spPr bwMode="auto">
          <a:xfrm>
            <a:off x="9815429" y="3949982"/>
            <a:ext cx="101112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</a:t>
            </a:r>
            <a:endParaRPr lang="en-US" sz="28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2E504FF-1B6F-449E-8595-3B8876A00878}"/>
              </a:ext>
            </a:extLst>
          </p:cNvPr>
          <p:cNvSpPr txBox="1">
            <a:spLocks/>
          </p:cNvSpPr>
          <p:nvPr/>
        </p:nvSpPr>
        <p:spPr bwMode="auto">
          <a:xfrm>
            <a:off x="8617743" y="3953243"/>
            <a:ext cx="1011125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2174CA-9150-4B53-8AD4-A10E97939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9703" y="4328119"/>
            <a:ext cx="940059" cy="15333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511F39-F5DF-4A1C-96BE-28320490A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0486" y="4376210"/>
            <a:ext cx="976808" cy="15006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A318EA-B7C2-4E0B-BE1B-541448563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7519" y="4356325"/>
            <a:ext cx="1292342" cy="14769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63F16C-7EB9-49B7-8AE0-F868C27FD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6457" y="4359825"/>
            <a:ext cx="1093021" cy="1533374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DFAFA72-2C76-4619-A9D4-A508FFE1D9E5}"/>
              </a:ext>
            </a:extLst>
          </p:cNvPr>
          <p:cNvSpPr txBox="1">
            <a:spLocks/>
          </p:cNvSpPr>
          <p:nvPr/>
        </p:nvSpPr>
        <p:spPr bwMode="auto">
          <a:xfrm>
            <a:off x="11083446" y="3881144"/>
            <a:ext cx="940059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Thinking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FA4D03-B8CB-4304-B166-8619C323B0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7519" y="1926985"/>
            <a:ext cx="1340695" cy="1838597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B6DD33E3-88FA-43C6-8B65-F80AC37FBBD6}"/>
              </a:ext>
            </a:extLst>
          </p:cNvPr>
          <p:cNvSpPr txBox="1">
            <a:spLocks/>
          </p:cNvSpPr>
          <p:nvPr/>
        </p:nvSpPr>
        <p:spPr bwMode="auto">
          <a:xfrm>
            <a:off x="8244568" y="1586071"/>
            <a:ext cx="1445293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Making</a:t>
            </a:r>
            <a:endParaRPr lang="en-US" sz="2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BB2B01-A515-4543-BCB4-25A019601EF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15" b="31682"/>
          <a:stretch/>
        </p:blipFill>
        <p:spPr>
          <a:xfrm>
            <a:off x="9924776" y="1952095"/>
            <a:ext cx="2191024" cy="1762630"/>
          </a:xfrm>
          <a:prstGeom prst="rect">
            <a:avLst/>
          </a:prstGeom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27955573-BE49-4006-9FC6-D2A2EDC5ADC9}"/>
              </a:ext>
            </a:extLst>
          </p:cNvPr>
          <p:cNvSpPr txBox="1">
            <a:spLocks/>
          </p:cNvSpPr>
          <p:nvPr/>
        </p:nvSpPr>
        <p:spPr bwMode="auto">
          <a:xfrm>
            <a:off x="9876423" y="1625236"/>
            <a:ext cx="2239377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SkillsUSA Framework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22DD4A-B5E0-4F6D-8E86-22795C5C7F41}"/>
              </a:ext>
            </a:extLst>
          </p:cNvPr>
          <p:cNvSpPr txBox="1"/>
          <p:nvPr/>
        </p:nvSpPr>
        <p:spPr>
          <a:xfrm>
            <a:off x="5160835" y="-4207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5787" indent="0" algn="r" eaLnBrk="1" hangingPunct="1">
              <a:buNone/>
              <a:defRPr/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6"/>
              </a:rPr>
              <a:t>https://www.skillsusa.org/shop/</a:t>
            </a:r>
            <a:endParaRPr lang="en-US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76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2502568"/>
            <a:ext cx="8390965" cy="3174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Integrating Curriculum</a:t>
            </a:r>
          </a:p>
        </p:txBody>
      </p:sp>
    </p:spTree>
    <p:extLst>
      <p:ext uri="{BB962C8B-B14F-4D97-AF65-F5344CB8AC3E}">
        <p14:creationId xmlns:p14="http://schemas.microsoft.com/office/powerpoint/2010/main" val="325316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what you are already doing - label it SkillsUSA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one or two pieces of curriculum to increase effectiveness of your program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what contests you are willing\able to support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Empower students to explore SkillsUSA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Utilize contests as assessments in your classroom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Empower your Advisory Committees to take part in SkillsUSA activities and provide resources</a:t>
            </a:r>
          </a:p>
        </p:txBody>
      </p:sp>
    </p:spTree>
    <p:extLst>
      <p:ext uri="{BB962C8B-B14F-4D97-AF65-F5344CB8AC3E}">
        <p14:creationId xmlns:p14="http://schemas.microsoft.com/office/powerpoint/2010/main" val="1204942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Evaluate Your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8" y="1627094"/>
            <a:ext cx="3907383" cy="473336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Evaluate areas you could use additional support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resources that can help your program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Don’t reinvent the wheel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Work with your Regional Coordinators, State Office and State Trainers to find what works best in your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599A5-8F49-4579-85D7-708B457F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118" y="1356234"/>
            <a:ext cx="5397459" cy="50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17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C86C0A-0284-4C75-99B4-0D4A732918C6}"/>
              </a:ext>
            </a:extLst>
          </p:cNvPr>
          <p:cNvSpPr/>
          <p:nvPr/>
        </p:nvSpPr>
        <p:spPr>
          <a:xfrm>
            <a:off x="3204446" y="3136675"/>
            <a:ext cx="8481048" cy="357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Competitions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127 Nationally recognized competitions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16 Career Clusters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Each Career Cluster has multiple competitions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69FB1-87DF-4E84-9517-D7B6C88B6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29" y="3136675"/>
            <a:ext cx="6773291" cy="2993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96549-4C1B-42F4-84B8-0CC3F8DFD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33" y="4030722"/>
            <a:ext cx="1937001" cy="2396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67688-8BF9-430E-982E-0E29B304A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434" y="5721448"/>
            <a:ext cx="1587606" cy="478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9F6C9-982D-4DD1-B96C-F6202A833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648" y="3827232"/>
            <a:ext cx="815257" cy="71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1A7A-73ED-4272-82E7-ECC28E282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613" y="3993776"/>
            <a:ext cx="1581476" cy="1005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40E26-39D9-4FFC-BC13-E1EDEABF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516" y="4641221"/>
            <a:ext cx="1854303" cy="1648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E28FFD-6F8A-489D-8D21-3365929B56EF}"/>
              </a:ext>
            </a:extLst>
          </p:cNvPr>
          <p:cNvSpPr/>
          <p:nvPr/>
        </p:nvSpPr>
        <p:spPr>
          <a:xfrm>
            <a:off x="7084491" y="5668942"/>
            <a:ext cx="1013942" cy="63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CC433-8C46-4052-929D-2C56FB6D9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9371" y="3496611"/>
            <a:ext cx="680402" cy="6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94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Contests in Curriculum Example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FC06CA-2585-42AA-8B76-A1A71FE2F6E6}"/>
              </a:ext>
            </a:extLst>
          </p:cNvPr>
          <p:cNvSpPr/>
          <p:nvPr/>
        </p:nvSpPr>
        <p:spPr>
          <a:xfrm>
            <a:off x="5204994" y="5144580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71620A-04A8-4851-8F37-6E4C94067057}"/>
              </a:ext>
            </a:extLst>
          </p:cNvPr>
          <p:cNvSpPr/>
          <p:nvPr/>
        </p:nvSpPr>
        <p:spPr>
          <a:xfrm>
            <a:off x="5204994" y="3804450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878BA4-A361-4A6E-B8E0-B0F274047025}"/>
              </a:ext>
            </a:extLst>
          </p:cNvPr>
          <p:cNvSpPr/>
          <p:nvPr/>
        </p:nvSpPr>
        <p:spPr>
          <a:xfrm>
            <a:off x="5204992" y="4474515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Internet of Things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16ABCE-9512-4888-B2D8-1E4C9FE554E3}"/>
              </a:ext>
            </a:extLst>
          </p:cNvPr>
          <p:cNvSpPr/>
          <p:nvPr/>
        </p:nvSpPr>
        <p:spPr>
          <a:xfrm>
            <a:off x="5204993" y="3151149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43737B-F48B-47B8-8A69-18CD6E227439}"/>
              </a:ext>
            </a:extLst>
          </p:cNvPr>
          <p:cNvSpPr/>
          <p:nvPr/>
        </p:nvSpPr>
        <p:spPr>
          <a:xfrm>
            <a:off x="5204994" y="2481084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8D08DA-BACB-4F39-A686-0D9035018EFA}"/>
              </a:ext>
            </a:extLst>
          </p:cNvPr>
          <p:cNvSpPr/>
          <p:nvPr/>
        </p:nvSpPr>
        <p:spPr>
          <a:xfrm>
            <a:off x="7735208" y="3804450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1DB407-CDB0-44CA-BA87-BCAFAA38F49B}"/>
              </a:ext>
            </a:extLst>
          </p:cNvPr>
          <p:cNvSpPr/>
          <p:nvPr/>
        </p:nvSpPr>
        <p:spPr>
          <a:xfrm>
            <a:off x="7735208" y="5111052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A60428-54E0-4638-9C11-69C4C0139B56}"/>
              </a:ext>
            </a:extLst>
          </p:cNvPr>
          <p:cNvSpPr/>
          <p:nvPr/>
        </p:nvSpPr>
        <p:spPr>
          <a:xfrm>
            <a:off x="7735208" y="2481084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1809A8-4A5B-4CF2-8787-9DE5EF866652}"/>
              </a:ext>
            </a:extLst>
          </p:cNvPr>
          <p:cNvSpPr/>
          <p:nvPr/>
        </p:nvSpPr>
        <p:spPr>
          <a:xfrm>
            <a:off x="7735208" y="3151149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045117-8BE3-4B84-A974-7850731E1F44}"/>
              </a:ext>
            </a:extLst>
          </p:cNvPr>
          <p:cNvSpPr/>
          <p:nvPr/>
        </p:nvSpPr>
        <p:spPr>
          <a:xfrm>
            <a:off x="7735208" y="4457751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Pin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52F7B1-AE35-4FC7-96AC-B89BFC0C5E31}"/>
              </a:ext>
            </a:extLst>
          </p:cNvPr>
          <p:cNvSpPr/>
          <p:nvPr/>
        </p:nvSpPr>
        <p:spPr>
          <a:xfrm>
            <a:off x="10102613" y="3150596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T-Shirt Design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BF4C3D-169A-4DB1-B89B-6AA2664D3FF6}"/>
              </a:ext>
            </a:extLst>
          </p:cNvPr>
          <p:cNvSpPr/>
          <p:nvPr/>
        </p:nvSpPr>
        <p:spPr>
          <a:xfrm>
            <a:off x="10102613" y="5129097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National Pin &amp; T-Shirt Design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70D13B-FA9C-438A-B08F-B97A0D902432}"/>
              </a:ext>
            </a:extLst>
          </p:cNvPr>
          <p:cNvSpPr/>
          <p:nvPr/>
        </p:nvSpPr>
        <p:spPr>
          <a:xfrm>
            <a:off x="10102613" y="2481084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Related Technical Math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6C3CF9-FFB5-4BAD-90E7-D47159429753}"/>
              </a:ext>
            </a:extLst>
          </p:cNvPr>
          <p:cNvSpPr/>
          <p:nvPr/>
        </p:nvSpPr>
        <p:spPr>
          <a:xfrm>
            <a:off x="7735208" y="5764351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Quiz Bowl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BAD8499-28FF-4C34-95C2-4C356A62B147}"/>
              </a:ext>
            </a:extLst>
          </p:cNvPr>
          <p:cNvSpPr/>
          <p:nvPr/>
        </p:nvSpPr>
        <p:spPr>
          <a:xfrm>
            <a:off x="2876549" y="3804450"/>
            <a:ext cx="1829327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96BE33-430D-4095-9B3B-F0064E497DE4}"/>
              </a:ext>
            </a:extLst>
          </p:cNvPr>
          <p:cNvSpPr/>
          <p:nvPr/>
        </p:nvSpPr>
        <p:spPr>
          <a:xfrm>
            <a:off x="2876549" y="4474515"/>
            <a:ext cx="1829327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Occupational Health and Safety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571275-29F2-4C65-A8B3-6D5008277EA6}"/>
              </a:ext>
            </a:extLst>
          </p:cNvPr>
          <p:cNvSpPr/>
          <p:nvPr/>
        </p:nvSpPr>
        <p:spPr>
          <a:xfrm>
            <a:off x="2876549" y="2481084"/>
            <a:ext cx="1829327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Career Pathways Showcase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D4862F-449B-40E0-A3C3-3552436289C1}"/>
              </a:ext>
            </a:extLst>
          </p:cNvPr>
          <p:cNvSpPr/>
          <p:nvPr/>
        </p:nvSpPr>
        <p:spPr>
          <a:xfrm>
            <a:off x="2876549" y="3151149"/>
            <a:ext cx="1829327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Community Service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AA41D6-274B-4C1E-909C-9E2070E16475}"/>
              </a:ext>
            </a:extLst>
          </p:cNvPr>
          <p:cNvSpPr/>
          <p:nvPr/>
        </p:nvSpPr>
        <p:spPr>
          <a:xfrm>
            <a:off x="10102613" y="4465522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CareerSafe</a:t>
            </a:r>
            <a:r>
              <a:rPr lang="en-US" sz="1600" dirty="0">
                <a:solidFill>
                  <a:srgbClr val="FF0000"/>
                </a:solidFill>
              </a:rPr>
              <a:t> Video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04B18D-7C3C-4D74-B880-F25648954D36}"/>
              </a:ext>
            </a:extLst>
          </p:cNvPr>
          <p:cNvCxnSpPr>
            <a:cxnSpLocks/>
          </p:cNvCxnSpPr>
          <p:nvPr/>
        </p:nvCxnSpPr>
        <p:spPr>
          <a:xfrm>
            <a:off x="4914904" y="2481084"/>
            <a:ext cx="0" cy="3456686"/>
          </a:xfrm>
          <a:prstGeom prst="line">
            <a:avLst/>
          </a:prstGeom>
        </p:spPr>
        <p:style>
          <a:lnRef idx="1">
            <a:schemeClr val="accent4">
              <a:lumMod val="67000"/>
            </a:schemeClr>
          </a:lnRef>
          <a:fillRef idx="0">
            <a:schemeClr val="accent4">
              <a:lumMod val="67000"/>
            </a:schemeClr>
          </a:fillRef>
          <a:effectRef idx="0">
            <a:schemeClr val="accent4">
              <a:lumMod val="67000"/>
            </a:schemeClr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625E24-40F4-4C55-B6E1-4903566AE76E}"/>
              </a:ext>
            </a:extLst>
          </p:cNvPr>
          <p:cNvCxnSpPr>
            <a:cxnSpLocks/>
          </p:cNvCxnSpPr>
          <p:nvPr/>
        </p:nvCxnSpPr>
        <p:spPr>
          <a:xfrm>
            <a:off x="7454904" y="2481084"/>
            <a:ext cx="0" cy="3814756"/>
          </a:xfrm>
          <a:prstGeom prst="line">
            <a:avLst/>
          </a:prstGeom>
        </p:spPr>
        <p:style>
          <a:lnRef idx="1">
            <a:schemeClr val="accent4">
              <a:lumMod val="67000"/>
            </a:schemeClr>
          </a:lnRef>
          <a:fillRef idx="0">
            <a:schemeClr val="accent4">
              <a:lumMod val="67000"/>
            </a:schemeClr>
          </a:fillRef>
          <a:effectRef idx="0">
            <a:schemeClr val="accent4">
              <a:lumMod val="67000"/>
            </a:schemeClr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EFCBA57-096B-4A00-8C07-1D3C7D19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080" y="2099788"/>
            <a:ext cx="2273300" cy="293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latin typeface="Georgia" panose="02040502050405020303" pitchFamily="18" charset="0"/>
              </a:rPr>
              <a:t>Occupational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6B70594-21EA-46DD-9BF8-D1E5201A45AE}"/>
              </a:ext>
            </a:extLst>
          </p:cNvPr>
          <p:cNvSpPr txBox="1">
            <a:spLocks/>
          </p:cNvSpPr>
          <p:nvPr/>
        </p:nvSpPr>
        <p:spPr>
          <a:xfrm>
            <a:off x="4914904" y="2099788"/>
            <a:ext cx="2540000" cy="29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Technical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8CB7A2F-E89B-4F8E-BE8D-0C44F79CFD59}"/>
              </a:ext>
            </a:extLst>
          </p:cNvPr>
          <p:cNvSpPr txBox="1">
            <a:spLocks/>
          </p:cNvSpPr>
          <p:nvPr/>
        </p:nvSpPr>
        <p:spPr>
          <a:xfrm>
            <a:off x="7483357" y="2099787"/>
            <a:ext cx="4632443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A49C94-CB15-4FE2-8678-683B2919D72A}"/>
              </a:ext>
            </a:extLst>
          </p:cNvPr>
          <p:cNvSpPr/>
          <p:nvPr/>
        </p:nvSpPr>
        <p:spPr>
          <a:xfrm>
            <a:off x="10102612" y="5764351"/>
            <a:ext cx="1924291" cy="4953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Sate Pin &amp; T-Shirt Design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812C1A3-F9A1-4E4B-A30D-E8CC99B2AD6E}"/>
              </a:ext>
            </a:extLst>
          </p:cNvPr>
          <p:cNvSpPr txBox="1">
            <a:spLocks/>
          </p:cNvSpPr>
          <p:nvPr/>
        </p:nvSpPr>
        <p:spPr>
          <a:xfrm>
            <a:off x="10102613" y="4123957"/>
            <a:ext cx="1924291" cy="29391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Other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1686AB1-D430-4023-8E8A-7B4DA0158CF6}"/>
              </a:ext>
            </a:extLst>
          </p:cNvPr>
          <p:cNvSpPr txBox="1">
            <a:spLocks/>
          </p:cNvSpPr>
          <p:nvPr/>
        </p:nvSpPr>
        <p:spPr>
          <a:xfrm>
            <a:off x="2876549" y="1532964"/>
            <a:ext cx="9315450" cy="42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Contests Supported by an IT class that are incorporated into the class curriculum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C2B3C3E-431B-436A-A869-AFF32BB97C14}"/>
              </a:ext>
            </a:extLst>
          </p:cNvPr>
          <p:cNvSpPr txBox="1">
            <a:spLocks/>
          </p:cNvSpPr>
          <p:nvPr/>
        </p:nvSpPr>
        <p:spPr>
          <a:xfrm>
            <a:off x="2797822" y="6145181"/>
            <a:ext cx="4018747" cy="29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* No Student has competed but is supported</a:t>
            </a: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47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821271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Skills Competition as Assessments: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Framework Standards for Industry are built into the Technical Standards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Grade sheet \ assessments are already built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Supporting documents \ assessments for modules have been completed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Look at non-course contests</a:t>
            </a:r>
          </a:p>
          <a:p>
            <a:pPr lvl="2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Job Skills Demo A</a:t>
            </a:r>
          </a:p>
          <a:p>
            <a:pPr lvl="2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Job Interview</a:t>
            </a:r>
          </a:p>
          <a:p>
            <a:pPr lvl="2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Audio Video Production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Create a PLC</a:t>
            </a:r>
          </a:p>
          <a:p>
            <a:pPr lvl="2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Expand assessments</a:t>
            </a:r>
          </a:p>
        </p:txBody>
      </p:sp>
    </p:spTree>
    <p:extLst>
      <p:ext uri="{BB962C8B-B14F-4D97-AF65-F5344CB8AC3E}">
        <p14:creationId xmlns:p14="http://schemas.microsoft.com/office/powerpoint/2010/main" val="195171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State Director Update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SkillsUSA as an organization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SkillsUSA Washington structure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Costs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Essential Dates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Starting Strong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Resources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Integrating Curriculum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Funding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863101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90E70-7C15-4F75-A906-9B966436E7BB}"/>
              </a:ext>
            </a:extLst>
          </p:cNvPr>
          <p:cNvSpPr txBox="1">
            <a:spLocks/>
          </p:cNvSpPr>
          <p:nvPr/>
        </p:nvSpPr>
        <p:spPr>
          <a:xfrm>
            <a:off x="533401" y="634065"/>
            <a:ext cx="11582400" cy="8988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955E-D077-4700-A0D4-02B71A948E7F}"/>
              </a:ext>
            </a:extLst>
          </p:cNvPr>
          <p:cNvSpPr txBox="1">
            <a:spLocks/>
          </p:cNvSpPr>
          <p:nvPr/>
        </p:nvSpPr>
        <p:spPr>
          <a:xfrm>
            <a:off x="533400" y="1627094"/>
            <a:ext cx="4569542" cy="47333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Formative Assessments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Define hardware labels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Make Jumper Cables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Make Coaxial Cable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Punch down Assessment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Summative Assessments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Install serviceable  connections between walls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Room Rewiring Project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77DBD-B03D-46FE-A553-93755AB2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401" y="1144399"/>
            <a:ext cx="5368412" cy="18876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0867E-E237-48D1-9B4E-BCE492F0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38" y="5878211"/>
            <a:ext cx="5368412" cy="87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2AB8014-1BDC-45A1-BFDC-55C674B9E61C}"/>
              </a:ext>
            </a:extLst>
          </p:cNvPr>
          <p:cNvSpPr/>
          <p:nvPr/>
        </p:nvSpPr>
        <p:spPr>
          <a:xfrm rot="3980110">
            <a:off x="9935338" y="399602"/>
            <a:ext cx="449731" cy="117003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2298B18-64E7-4CC6-B49E-0D133A3BA814}"/>
              </a:ext>
            </a:extLst>
          </p:cNvPr>
          <p:cNvSpPr/>
          <p:nvPr/>
        </p:nvSpPr>
        <p:spPr>
          <a:xfrm rot="1863068">
            <a:off x="8707689" y="379409"/>
            <a:ext cx="449731" cy="662995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843F1-D0E0-49A7-AAAF-A95BAB5B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942" y="460993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346EAC2D-D971-4B49-B6AF-CB07641C32C4}"/>
              </a:ext>
            </a:extLst>
          </p:cNvPr>
          <p:cNvSpPr/>
          <p:nvPr/>
        </p:nvSpPr>
        <p:spPr>
          <a:xfrm rot="632977">
            <a:off x="10369077" y="949128"/>
            <a:ext cx="449731" cy="4514738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E48D1-5EF5-4F9E-A8C6-34062D02E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220" y="2368781"/>
            <a:ext cx="5368412" cy="22502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64F6408-441E-4697-8F36-90265CFFF70A}"/>
              </a:ext>
            </a:extLst>
          </p:cNvPr>
          <p:cNvSpPr/>
          <p:nvPr/>
        </p:nvSpPr>
        <p:spPr>
          <a:xfrm rot="1674599">
            <a:off x="10340588" y="616105"/>
            <a:ext cx="449731" cy="1983136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DA053D-3392-494E-AA47-C0738B9D5502}"/>
              </a:ext>
            </a:extLst>
          </p:cNvPr>
          <p:cNvSpPr txBox="1">
            <a:spLocks/>
          </p:cNvSpPr>
          <p:nvPr/>
        </p:nvSpPr>
        <p:spPr>
          <a:xfrm>
            <a:off x="10235380" y="192175"/>
            <a:ext cx="1883438" cy="10369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Add to Program Framework</a:t>
            </a: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386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Down 16">
            <a:extLst>
              <a:ext uri="{FF2B5EF4-FFF2-40B4-BE49-F238E27FC236}">
                <a16:creationId xmlns:a16="http://schemas.microsoft.com/office/drawing/2014/main" id="{E0F4324A-E976-4667-9F1D-CDB59269AF26}"/>
              </a:ext>
            </a:extLst>
          </p:cNvPr>
          <p:cNvSpPr/>
          <p:nvPr/>
        </p:nvSpPr>
        <p:spPr>
          <a:xfrm>
            <a:off x="2110154" y="2244328"/>
            <a:ext cx="367323" cy="605519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2156036-F547-4453-987E-9A7A1DBB9FEA}"/>
              </a:ext>
            </a:extLst>
          </p:cNvPr>
          <p:cNvSpPr/>
          <p:nvPr/>
        </p:nvSpPr>
        <p:spPr>
          <a:xfrm>
            <a:off x="2110153" y="3514155"/>
            <a:ext cx="367323" cy="55896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7D080FD-717F-4B18-8BFE-D2215A52501D}"/>
              </a:ext>
            </a:extLst>
          </p:cNvPr>
          <p:cNvSpPr/>
          <p:nvPr/>
        </p:nvSpPr>
        <p:spPr>
          <a:xfrm>
            <a:off x="2117968" y="4527876"/>
            <a:ext cx="367323" cy="793099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90E70-7C15-4F75-A906-9B966436E7BB}"/>
              </a:ext>
            </a:extLst>
          </p:cNvPr>
          <p:cNvSpPr txBox="1">
            <a:spLocks/>
          </p:cNvSpPr>
          <p:nvPr/>
        </p:nvSpPr>
        <p:spPr>
          <a:xfrm>
            <a:off x="533401" y="634065"/>
            <a:ext cx="11582400" cy="8988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955E-D077-4700-A0D4-02B71A948E7F}"/>
              </a:ext>
            </a:extLst>
          </p:cNvPr>
          <p:cNvSpPr txBox="1">
            <a:spLocks/>
          </p:cNvSpPr>
          <p:nvPr/>
        </p:nvSpPr>
        <p:spPr>
          <a:xfrm>
            <a:off x="3446585" y="1627094"/>
            <a:ext cx="8135815" cy="473336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Fall Advisor Meetings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Start of identification of regional contests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Advisors announce interest for regional competitions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Host for regionals identified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Registration must be paid to compete in regionals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Regional competitions held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Must compete in regionals to qualify for State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864065-FF45-4513-87DC-DD13E0A7E3EB}"/>
              </a:ext>
            </a:extLst>
          </p:cNvPr>
          <p:cNvSpPr/>
          <p:nvPr/>
        </p:nvSpPr>
        <p:spPr>
          <a:xfrm>
            <a:off x="1141047" y="1664676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October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88ED0-7E4F-40BB-AD20-A56D2C13DEE2}"/>
              </a:ext>
            </a:extLst>
          </p:cNvPr>
          <p:cNvSpPr/>
          <p:nvPr/>
        </p:nvSpPr>
        <p:spPr>
          <a:xfrm>
            <a:off x="1141047" y="2849847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November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E15608-1C81-43CC-A38B-A7D5C0EF63CE}"/>
              </a:ext>
            </a:extLst>
          </p:cNvPr>
          <p:cNvSpPr/>
          <p:nvPr/>
        </p:nvSpPr>
        <p:spPr>
          <a:xfrm>
            <a:off x="1141047" y="4073118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December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86389-844C-4ACD-A388-C83EA7B2468E}"/>
              </a:ext>
            </a:extLst>
          </p:cNvPr>
          <p:cNvSpPr/>
          <p:nvPr/>
        </p:nvSpPr>
        <p:spPr>
          <a:xfrm>
            <a:off x="1141047" y="5353539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January – 1</a:t>
            </a:r>
            <a:r>
              <a:rPr lang="en-US" baseline="30000" dirty="0"/>
              <a:t>st</a:t>
            </a:r>
            <a:r>
              <a:rPr lang="en-US" dirty="0"/>
              <a:t> week of February </a:t>
            </a:r>
          </a:p>
        </p:txBody>
      </p:sp>
    </p:spTree>
    <p:extLst>
      <p:ext uri="{BB962C8B-B14F-4D97-AF65-F5344CB8AC3E}">
        <p14:creationId xmlns:p14="http://schemas.microsoft.com/office/powerpoint/2010/main" val="3813998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762125"/>
            <a:ext cx="8390965" cy="3914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Securing Funding and Resources</a:t>
            </a:r>
          </a:p>
        </p:txBody>
      </p:sp>
    </p:spTree>
    <p:extLst>
      <p:ext uri="{BB962C8B-B14F-4D97-AF65-F5344CB8AC3E}">
        <p14:creationId xmlns:p14="http://schemas.microsoft.com/office/powerpoint/2010/main" val="1685609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Securing Funding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821271" cy="47333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Administrative Funding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Budget Allocation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Professional Development Funds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CTE Grants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External Grants and Scholarships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Non Profits: SkillsUSA National and State, Perkins Grant, Gates Foundation, or local educational foundations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Corporate Grants: corporations that have educational outreach programs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Local Businesses: Sponsorships and Donations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Industry Partners: They may provide financial support, equipment donations, or mentorship opportunities</a:t>
            </a:r>
          </a:p>
          <a:p>
            <a:pPr lvl="2"/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79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Securing Funding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821271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Fundraising Activities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School Based: Organize Events related to your Industry focus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Sales: Make products to sell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Online: Solicit donations online, leverage social media to promote fundraising and share Student success stories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Resource and Donations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Equipment and Supplies: Equipment, tools, and supplies 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Professional Services: Guest lectures, workshops, or mentorship</a:t>
            </a:r>
          </a:p>
        </p:txBody>
      </p:sp>
    </p:spTree>
    <p:extLst>
      <p:ext uri="{BB962C8B-B14F-4D97-AF65-F5344CB8AC3E}">
        <p14:creationId xmlns:p14="http://schemas.microsoft.com/office/powerpoint/2010/main" val="3335024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Securing Funding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821271" cy="473336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Community and Alumni Support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PTA/PTO Grants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Alumni Donations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Alumni Events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Advocacy and promotion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Showcase Success: Present Achievements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Showcase Success: Student Testimonials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Engage Stakeholders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School Board Presentations: Gain their support and potentially secure additional funding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Community Outreach: Social Media, presentations, newsletters, and open houses</a:t>
            </a:r>
          </a:p>
        </p:txBody>
      </p:sp>
    </p:spTree>
    <p:extLst>
      <p:ext uri="{BB962C8B-B14F-4D97-AF65-F5344CB8AC3E}">
        <p14:creationId xmlns:p14="http://schemas.microsoft.com/office/powerpoint/2010/main" val="3804648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90E70-7C15-4F75-A906-9B966436E7BB}"/>
              </a:ext>
            </a:extLst>
          </p:cNvPr>
          <p:cNvSpPr txBox="1">
            <a:spLocks/>
          </p:cNvSpPr>
          <p:nvPr/>
        </p:nvSpPr>
        <p:spPr>
          <a:xfrm>
            <a:off x="533401" y="634065"/>
            <a:ext cx="11582400" cy="8988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955E-D077-4700-A0D4-02B71A948E7F}"/>
              </a:ext>
            </a:extLst>
          </p:cNvPr>
          <p:cNvSpPr txBox="1">
            <a:spLocks/>
          </p:cNvSpPr>
          <p:nvPr/>
        </p:nvSpPr>
        <p:spPr>
          <a:xfrm>
            <a:off x="3446585" y="1447801"/>
            <a:ext cx="8135815" cy="504825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areas of curriculum need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Connect with Regional Coordinator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Identification of contests your class can support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Attend the Fall Advisor Meetings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Recruit SkillsUSA members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Hold a Class\School SkillsUSA Leadership event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Have students identify contests of interest 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Advisors announce interest for regional competitions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Host for regionals identified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Contest Preparation for students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Fundraising Activities to offset costs of Regional and State Events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Registration must be paid to compete in regionals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Regional competitions held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Must compete in regionals to qualify for State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DDED4CD-2689-4F5A-BF20-6D9AC341EC0F}"/>
              </a:ext>
            </a:extLst>
          </p:cNvPr>
          <p:cNvSpPr/>
          <p:nvPr/>
        </p:nvSpPr>
        <p:spPr>
          <a:xfrm>
            <a:off x="2110153" y="4297459"/>
            <a:ext cx="367323" cy="32314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FC368-D066-42A7-BBA5-C9BE7A88E275}"/>
              </a:ext>
            </a:extLst>
          </p:cNvPr>
          <p:cNvSpPr/>
          <p:nvPr/>
        </p:nvSpPr>
        <p:spPr>
          <a:xfrm>
            <a:off x="1141045" y="2867891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October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AE0108-9E24-476F-945A-6B978D447E40}"/>
              </a:ext>
            </a:extLst>
          </p:cNvPr>
          <p:cNvSpPr/>
          <p:nvPr/>
        </p:nvSpPr>
        <p:spPr>
          <a:xfrm>
            <a:off x="1148860" y="3855344"/>
            <a:ext cx="2305538" cy="4679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November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CF868-9A23-4202-B7AC-2D0D9446AB3E}"/>
              </a:ext>
            </a:extLst>
          </p:cNvPr>
          <p:cNvSpPr/>
          <p:nvPr/>
        </p:nvSpPr>
        <p:spPr>
          <a:xfrm>
            <a:off x="1141047" y="4646430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December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D6E632-00A7-42F1-903A-4795B9B88CAB}"/>
              </a:ext>
            </a:extLst>
          </p:cNvPr>
          <p:cNvSpPr/>
          <p:nvPr/>
        </p:nvSpPr>
        <p:spPr>
          <a:xfrm>
            <a:off x="1141047" y="5633883"/>
            <a:ext cx="2305538" cy="556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January – February 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BE9D0ED-9D42-4BF0-B8D0-B6A509B4545A}"/>
              </a:ext>
            </a:extLst>
          </p:cNvPr>
          <p:cNvSpPr/>
          <p:nvPr/>
        </p:nvSpPr>
        <p:spPr>
          <a:xfrm>
            <a:off x="2110154" y="3532198"/>
            <a:ext cx="367323" cy="28951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BC063506-8864-49B1-BE87-7B9DCD0811EB}"/>
              </a:ext>
            </a:extLst>
          </p:cNvPr>
          <p:cNvSpPr/>
          <p:nvPr/>
        </p:nvSpPr>
        <p:spPr>
          <a:xfrm>
            <a:off x="2117968" y="5310738"/>
            <a:ext cx="367323" cy="28951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F90282-27A1-41E5-9A05-DF970F78D42A}"/>
              </a:ext>
            </a:extLst>
          </p:cNvPr>
          <p:cNvSpPr/>
          <p:nvPr/>
        </p:nvSpPr>
        <p:spPr>
          <a:xfrm>
            <a:off x="1141045" y="1510588"/>
            <a:ext cx="2305538" cy="909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September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96CCB4D-4711-43B3-8E5B-F7F1442523F1}"/>
              </a:ext>
            </a:extLst>
          </p:cNvPr>
          <p:cNvSpPr/>
          <p:nvPr/>
        </p:nvSpPr>
        <p:spPr>
          <a:xfrm>
            <a:off x="2117967" y="2446322"/>
            <a:ext cx="367323" cy="41839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98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Region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30" y="1627094"/>
            <a:ext cx="4011146" cy="47333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Southwest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Olympic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Puget Sound South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Central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Eastern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Puget Sound North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11C6E5-B91D-41F1-A177-47E306555F82}"/>
              </a:ext>
            </a:extLst>
          </p:cNvPr>
          <p:cNvGrpSpPr/>
          <p:nvPr/>
        </p:nvGrpSpPr>
        <p:grpSpPr>
          <a:xfrm>
            <a:off x="6712824" y="1532964"/>
            <a:ext cx="5402976" cy="3394409"/>
            <a:chOff x="4161294" y="1501176"/>
            <a:chExt cx="6069321" cy="3855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042331-5C3E-42BC-B338-0A43B36E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1294" y="1501176"/>
              <a:ext cx="6069321" cy="385564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6DE263-8E5D-4B72-9397-483B75FAC9F8}"/>
                </a:ext>
              </a:extLst>
            </p:cNvPr>
            <p:cNvSpPr/>
            <p:nvPr/>
          </p:nvSpPr>
          <p:spPr>
            <a:xfrm>
              <a:off x="6012425" y="4480874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8D0227-2AEE-48D8-9E88-93807F8BAB69}"/>
                </a:ext>
              </a:extLst>
            </p:cNvPr>
            <p:cNvSpPr/>
            <p:nvPr/>
          </p:nvSpPr>
          <p:spPr>
            <a:xfrm>
              <a:off x="4967296" y="2933171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648548-FE01-49E6-832D-68A23B2CC863}"/>
                </a:ext>
              </a:extLst>
            </p:cNvPr>
            <p:cNvSpPr/>
            <p:nvPr/>
          </p:nvSpPr>
          <p:spPr>
            <a:xfrm>
              <a:off x="6012425" y="2048269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34574DE-3823-44F6-83BA-9F26FD202D0C}"/>
                </a:ext>
              </a:extLst>
            </p:cNvPr>
            <p:cNvSpPr/>
            <p:nvPr/>
          </p:nvSpPr>
          <p:spPr>
            <a:xfrm>
              <a:off x="7195954" y="2719142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55DDC2-B74F-4815-AF76-AF4C729F6BC5}"/>
                </a:ext>
              </a:extLst>
            </p:cNvPr>
            <p:cNvSpPr/>
            <p:nvPr/>
          </p:nvSpPr>
          <p:spPr>
            <a:xfrm>
              <a:off x="8942439" y="3023242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87A2F6-12A2-457E-95C5-521190E1C938}"/>
                </a:ext>
              </a:extLst>
            </p:cNvPr>
            <p:cNvSpPr/>
            <p:nvPr/>
          </p:nvSpPr>
          <p:spPr>
            <a:xfrm>
              <a:off x="6012425" y="3437953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B1510E-5CE4-49B2-A9CF-503ED772B15B}"/>
              </a:ext>
            </a:extLst>
          </p:cNvPr>
          <p:cNvSpPr txBox="1">
            <a:spLocks/>
          </p:cNvSpPr>
          <p:nvPr/>
        </p:nvSpPr>
        <p:spPr>
          <a:xfrm>
            <a:off x="6162216" y="5251471"/>
            <a:ext cx="5869858" cy="9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Email: </a:t>
            </a:r>
            <a:r>
              <a:rPr lang="en-US" sz="2000" dirty="0">
                <a:latin typeface="Georgia" panose="02040502050405020303" pitchFamily="18" charset="0"/>
                <a:hlinkClick r:id="rId4"/>
              </a:rPr>
              <a:t>“Region name”@Skillsusawashington.org</a:t>
            </a:r>
            <a:endParaRPr lang="en-US" sz="2000" dirty="0">
              <a:latin typeface="Georgia" panose="02040502050405020303" pitchFamily="18" charset="0"/>
            </a:endParaRPr>
          </a:p>
          <a:p>
            <a:pPr marL="457200" lvl="1" indent="0">
              <a:buNone/>
            </a:pPr>
            <a:endParaRPr lang="en-US" sz="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e.g. </a:t>
            </a:r>
            <a:r>
              <a:rPr lang="en-US" sz="2000" dirty="0">
                <a:latin typeface="Georgia" panose="02040502050405020303" pitchFamily="18" charset="0"/>
                <a:hlinkClick r:id="rId5"/>
              </a:rPr>
              <a:t>Pugetsoundsouth@skillsusawashington.org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FA8AA-9FF5-4E50-A242-6DA5E35B8AC4}"/>
              </a:ext>
            </a:extLst>
          </p:cNvPr>
          <p:cNvSpPr txBox="1"/>
          <p:nvPr/>
        </p:nvSpPr>
        <p:spPr>
          <a:xfrm>
            <a:off x="6096000" y="22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6"/>
              </a:rPr>
              <a:t>Link to Regional Map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3670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B7E3BB-63BB-4C19-81D3-9159175879AE}"/>
              </a:ext>
            </a:extLst>
          </p:cNvPr>
          <p:cNvSpPr/>
          <p:nvPr/>
        </p:nvSpPr>
        <p:spPr>
          <a:xfrm>
            <a:off x="1304925" y="1480485"/>
            <a:ext cx="9582149" cy="474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90E70-7C15-4F75-A906-9B966436E7BB}"/>
              </a:ext>
            </a:extLst>
          </p:cNvPr>
          <p:cNvSpPr txBox="1">
            <a:spLocks/>
          </p:cNvSpPr>
          <p:nvPr/>
        </p:nvSpPr>
        <p:spPr>
          <a:xfrm>
            <a:off x="533401" y="634065"/>
            <a:ext cx="11582400" cy="8988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Resources and Contacts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FEB4E-7481-4D35-9AE1-F61C0F612C9B}"/>
              </a:ext>
            </a:extLst>
          </p:cNvPr>
          <p:cNvSpPr txBox="1"/>
          <p:nvPr/>
        </p:nvSpPr>
        <p:spPr>
          <a:xfrm>
            <a:off x="6437331" y="4082722"/>
            <a:ext cx="4333599" cy="861774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Mailing List:</a:t>
            </a:r>
          </a:p>
          <a:p>
            <a:pPr algn="ctr"/>
            <a:r>
              <a:rPr lang="en-US" sz="1400" dirty="0">
                <a:hlinkClick r:id="rId3"/>
              </a:rPr>
              <a:t>Sign up now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8469B-33A4-45E5-A3B5-C0908AE59705}"/>
              </a:ext>
            </a:extLst>
          </p:cNvPr>
          <p:cNvSpPr txBox="1"/>
          <p:nvPr/>
        </p:nvSpPr>
        <p:spPr>
          <a:xfrm>
            <a:off x="1454430" y="1601850"/>
            <a:ext cx="4793662" cy="2585323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Contacts:</a:t>
            </a:r>
          </a:p>
          <a:p>
            <a:r>
              <a:rPr lang="en-US" sz="1600" dirty="0"/>
              <a:t>Karmen Warner: </a:t>
            </a:r>
            <a:r>
              <a:rPr lang="en-US" sz="1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Courtney Burger: </a:t>
            </a:r>
            <a:r>
              <a:rPr lang="en-US" sz="14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Central Region: </a:t>
            </a:r>
            <a:r>
              <a:rPr lang="en-US" sz="1400" dirty="0">
                <a:hlinkClick r:id="rId6"/>
              </a:rPr>
              <a:t>Central@skillsusawashington.org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Eastern Region: </a:t>
            </a:r>
            <a:r>
              <a:rPr lang="en-US" sz="1400" dirty="0">
                <a:hlinkClick r:id="rId7"/>
              </a:rPr>
              <a:t>Eastern@skillsusawashington.org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Olympic Region: </a:t>
            </a:r>
            <a:r>
              <a:rPr lang="en-US" sz="1400" dirty="0">
                <a:hlinkClick r:id="rId8"/>
              </a:rPr>
              <a:t>Olympic@skillsusawashington.org</a:t>
            </a:r>
            <a:endParaRPr lang="en-US" sz="1600" dirty="0"/>
          </a:p>
          <a:p>
            <a:r>
              <a:rPr lang="en-US" sz="1600" dirty="0"/>
              <a:t>Southwest Region: </a:t>
            </a:r>
            <a:r>
              <a:rPr lang="en-US" sz="1400" dirty="0">
                <a:hlinkClick r:id="rId9"/>
              </a:rPr>
              <a:t>Southwest@skillsusawashington.org</a:t>
            </a:r>
            <a:r>
              <a:rPr lang="en-US" sz="1400" dirty="0"/>
              <a:t> </a:t>
            </a:r>
          </a:p>
          <a:p>
            <a:r>
              <a:rPr lang="en-US" sz="1600" dirty="0"/>
              <a:t>PS North Region: </a:t>
            </a:r>
            <a:r>
              <a:rPr lang="en-US" sz="1400" dirty="0">
                <a:hlinkClick r:id="rId10"/>
              </a:rPr>
              <a:t>Pugetsoundnorth@skillsusawashington.org</a:t>
            </a:r>
            <a:endParaRPr lang="en-US" sz="1200" dirty="0"/>
          </a:p>
          <a:p>
            <a:r>
              <a:rPr lang="en-US" sz="1600" dirty="0"/>
              <a:t>PS South Region: </a:t>
            </a:r>
            <a:r>
              <a:rPr lang="en-US" sz="1400" dirty="0">
                <a:hlinkClick r:id="rId11"/>
              </a:rPr>
              <a:t>Pugetsoundsouth@skillsusawashington.org</a:t>
            </a:r>
            <a:endParaRPr lang="en-US" sz="1200" dirty="0"/>
          </a:p>
          <a:p>
            <a:r>
              <a:rPr lang="en-US" sz="16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Nationals Customer Care: 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  <a:hlinkClick r:id="rId12"/>
              </a:rPr>
              <a:t>customercare@skillsusa.org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E5CD8-73B5-490A-8D67-5B16E5C157E2}"/>
              </a:ext>
            </a:extLst>
          </p:cNvPr>
          <p:cNvSpPr txBox="1"/>
          <p:nvPr/>
        </p:nvSpPr>
        <p:spPr>
          <a:xfrm>
            <a:off x="1454430" y="4370454"/>
            <a:ext cx="4793662" cy="1692771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Social Media:</a:t>
            </a:r>
          </a:p>
          <a:p>
            <a:r>
              <a:rPr lang="en-US" dirty="0"/>
              <a:t>Social Media Links: </a:t>
            </a:r>
            <a:r>
              <a:rPr lang="en-US" sz="1400" dirty="0">
                <a:hlinkClick r:id="rId13"/>
              </a:rPr>
              <a:t>https://linktr.ee/skillsusawashington</a:t>
            </a:r>
            <a:r>
              <a:rPr lang="en-US" sz="1400" dirty="0"/>
              <a:t> </a:t>
            </a:r>
          </a:p>
          <a:p>
            <a:r>
              <a:rPr lang="en-US" dirty="0"/>
              <a:t>Instagram: </a:t>
            </a:r>
            <a:r>
              <a:rPr lang="en-US" dirty="0" err="1"/>
              <a:t>skillsusawa</a:t>
            </a:r>
            <a:endParaRPr lang="en-US" dirty="0"/>
          </a:p>
          <a:p>
            <a:r>
              <a:rPr lang="en-US" dirty="0" err="1"/>
              <a:t>Linkedin</a:t>
            </a:r>
            <a:r>
              <a:rPr lang="en-US" dirty="0"/>
              <a:t>: </a:t>
            </a:r>
            <a:r>
              <a:rPr lang="en-US" sz="1400" dirty="0">
                <a:hlinkClick r:id="rId14"/>
              </a:rPr>
              <a:t>https://www.linkedin.com/company/skillsusa-washington/</a:t>
            </a:r>
            <a:endParaRPr lang="en-US" sz="1400" dirty="0"/>
          </a:p>
          <a:p>
            <a:r>
              <a:rPr lang="en-US" dirty="0"/>
              <a:t>Facebook: </a:t>
            </a:r>
            <a:r>
              <a:rPr lang="en-US" sz="1400" dirty="0">
                <a:hlinkClick r:id="rId15"/>
              </a:rPr>
              <a:t>https://www.facebook.com/skillsusawa/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D21991-4FE7-4251-ACF6-4F6A6F130552}"/>
              </a:ext>
            </a:extLst>
          </p:cNvPr>
          <p:cNvGrpSpPr/>
          <p:nvPr/>
        </p:nvGrpSpPr>
        <p:grpSpPr>
          <a:xfrm>
            <a:off x="6437331" y="1624186"/>
            <a:ext cx="4333599" cy="2308324"/>
            <a:chOff x="5665807" y="3011818"/>
            <a:chExt cx="4333599" cy="23083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636791-C8FE-4445-9DD1-7FC89699A1E1}"/>
                </a:ext>
              </a:extLst>
            </p:cNvPr>
            <p:cNvSpPr txBox="1"/>
            <p:nvPr/>
          </p:nvSpPr>
          <p:spPr>
            <a:xfrm>
              <a:off x="5665807" y="3011818"/>
              <a:ext cx="4333599" cy="2308324"/>
            </a:xfrm>
            <a:prstGeom prst="rect">
              <a:avLst/>
            </a:prstGeom>
            <a:noFill/>
            <a:ln w="25400">
              <a:solidFill>
                <a:schemeClr val="accent3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Documents:</a:t>
              </a:r>
            </a:p>
            <a:p>
              <a:r>
                <a:rPr lang="en-US" dirty="0"/>
                <a:t>Resources: </a:t>
              </a:r>
              <a:r>
                <a:rPr lang="en-US" sz="1000" dirty="0">
                  <a:latin typeface="Georgia" panose="02040502050405020303" pitchFamily="18" charset="0"/>
                  <a:hlinkClick r:id="rId16"/>
                </a:rPr>
                <a:t>https://skillsusawashington.org/resources/advisors/</a:t>
              </a:r>
              <a:endParaRPr lang="en-US" sz="1000" dirty="0"/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12 Steps to Start the Year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Breaking down the Framework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2024-25 Program of 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Kit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Brand Portal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Enrollment</a:t>
              </a:r>
            </a:p>
          </p:txBody>
        </p:sp>
        <p:sp>
          <p:nvSpPr>
            <p:cNvPr id="18" name="Rectangle 17">
              <a:hlinkClick r:id="rId17"/>
              <a:extLst>
                <a:ext uri="{FF2B5EF4-FFF2-40B4-BE49-F238E27FC236}">
                  <a16:creationId xmlns:a16="http://schemas.microsoft.com/office/drawing/2014/main" id="{AD58BF30-AE24-457E-A5DD-0B51690FE0BD}"/>
                </a:ext>
              </a:extLst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hlinkClick r:id="rId18"/>
              <a:extLst>
                <a:ext uri="{FF2B5EF4-FFF2-40B4-BE49-F238E27FC236}">
                  <a16:creationId xmlns:a16="http://schemas.microsoft.com/office/drawing/2014/main" id="{E7CD3818-891D-4C3A-81CF-5856B9899014}"/>
                </a:ext>
              </a:extLst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hlinkClick r:id="rId16"/>
              <a:extLst>
                <a:ext uri="{FF2B5EF4-FFF2-40B4-BE49-F238E27FC236}">
                  <a16:creationId xmlns:a16="http://schemas.microsoft.com/office/drawing/2014/main" id="{2A199D6C-20B7-4FD4-ADFE-CAF90DEDFF98}"/>
                </a:ext>
              </a:extLst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hlinkClick r:id="rId19"/>
              <a:extLst>
                <a:ext uri="{FF2B5EF4-FFF2-40B4-BE49-F238E27FC236}">
                  <a16:creationId xmlns:a16="http://schemas.microsoft.com/office/drawing/2014/main" id="{6B8E816F-3E88-466B-97F2-9428817CD626}"/>
                </a:ext>
              </a:extLst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hlinkClick r:id="rId20"/>
              <a:extLst>
                <a:ext uri="{FF2B5EF4-FFF2-40B4-BE49-F238E27FC236}">
                  <a16:creationId xmlns:a16="http://schemas.microsoft.com/office/drawing/2014/main" id="{360EBE35-0528-44BD-A65A-48AA38F76A63}"/>
                </a:ext>
              </a:extLst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hlinkClick r:id="rId21"/>
              <a:extLst>
                <a:ext uri="{FF2B5EF4-FFF2-40B4-BE49-F238E27FC236}">
                  <a16:creationId xmlns:a16="http://schemas.microsoft.com/office/drawing/2014/main" id="{0B5812C7-9E15-4F10-8B5F-3ECFB41D5E6C}"/>
                </a:ext>
              </a:extLst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969651-8A28-4D26-90BD-A5D58D890492}"/>
              </a:ext>
            </a:extLst>
          </p:cNvPr>
          <p:cNvSpPr txBox="1"/>
          <p:nvPr/>
        </p:nvSpPr>
        <p:spPr>
          <a:xfrm>
            <a:off x="6437331" y="5525596"/>
            <a:ext cx="4333599" cy="584775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Scholarships:</a:t>
            </a:r>
          </a:p>
          <a:p>
            <a:r>
              <a:rPr lang="en-US" sz="1400" dirty="0">
                <a:hlinkClick r:id="rId22"/>
              </a:rPr>
              <a:t>https://skillsusawashington.org/resources/students/</a:t>
            </a:r>
            <a:r>
              <a:rPr lang="en-US" sz="1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99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762125"/>
            <a:ext cx="8390965" cy="3914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What Questions</a:t>
            </a:r>
            <a:b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do you have?</a:t>
            </a:r>
          </a:p>
        </p:txBody>
      </p:sp>
    </p:spTree>
    <p:extLst>
      <p:ext uri="{BB962C8B-B14F-4D97-AF65-F5344CB8AC3E}">
        <p14:creationId xmlns:p14="http://schemas.microsoft.com/office/powerpoint/2010/main" val="133904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How to Stay in the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Join the Mailing List</a:t>
            </a:r>
          </a:p>
          <a:p>
            <a:pPr marL="0" indent="0">
              <a:buNone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			     </a:t>
            </a: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  <a:hlinkClick r:id="rId3"/>
              </a:rPr>
              <a:t>Click to join </a:t>
            </a:r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3D07A-F7FA-49E6-A91C-9D0CA071A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347" y="2885261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9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821271" cy="8988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821271" cy="511660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Don’t Reinvent the wheel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Understand this shouldn’t be more work, rather a redirection of what you are already doing only with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what you are already doing well and label it SkillsUSA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Start small with focus: Identify one or two pieces of curriculum to increase effectiveness of your program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Utilize contests as assessments in your classroom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what contests you are willing\able to support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Empower students to explore SkillsUSA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Identify students who have an interest in leadership and competition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Build your core\legacy students (returning next year)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Volunteer to judge contests</a:t>
            </a:r>
          </a:p>
          <a:p>
            <a:pPr lvl="1"/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Utilize your Regional Coordinator and State Office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Empower your Advisory Committees to take part in SkillsUSA activities and provide resources</a:t>
            </a:r>
          </a:p>
        </p:txBody>
      </p:sp>
    </p:spTree>
    <p:extLst>
      <p:ext uri="{BB962C8B-B14F-4D97-AF65-F5344CB8AC3E}">
        <p14:creationId xmlns:p14="http://schemas.microsoft.com/office/powerpoint/2010/main" val="714086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1926"/>
            <a:ext cx="8390965" cy="29648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003366"/>
                </a:solidFill>
                <a:latin typeface="Arial Black" panose="020B0A04020102020204" pitchFamily="34" charset="0"/>
              </a:rPr>
              <a:t>Thank you for all you do for your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97EA7-2321-4708-80C8-A11FBA2A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062" y="3126747"/>
            <a:ext cx="3569328" cy="356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1346D0-2612-487C-8641-10B6B4FDBFF8}"/>
              </a:ext>
            </a:extLst>
          </p:cNvPr>
          <p:cNvSpPr/>
          <p:nvPr/>
        </p:nvSpPr>
        <p:spPr>
          <a:xfrm>
            <a:off x="3373949" y="4136136"/>
            <a:ext cx="3017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Join the Mailing List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E472F3F-B445-4043-A34C-5DEB90692828}"/>
              </a:ext>
            </a:extLst>
          </p:cNvPr>
          <p:cNvSpPr/>
          <p:nvPr/>
        </p:nvSpPr>
        <p:spPr>
          <a:xfrm rot="16200000">
            <a:off x="6727816" y="3724693"/>
            <a:ext cx="1227021" cy="1900103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2322095"/>
            <a:ext cx="8390965" cy="2213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A word from the 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State Office</a:t>
            </a:r>
          </a:p>
        </p:txBody>
      </p:sp>
    </p:spTree>
    <p:extLst>
      <p:ext uri="{BB962C8B-B14F-4D97-AF65-F5344CB8AC3E}">
        <p14:creationId xmlns:p14="http://schemas.microsoft.com/office/powerpoint/2010/main" val="162347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2322095"/>
            <a:ext cx="8390965" cy="2213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3366"/>
                </a:solidFill>
                <a:latin typeface="Arial Black" panose="020B0A04020102020204" pitchFamily="34" charset="0"/>
              </a:rPr>
              <a:t>Workshop Expectations</a:t>
            </a:r>
          </a:p>
        </p:txBody>
      </p:sp>
    </p:spTree>
    <p:extLst>
      <p:ext uri="{BB962C8B-B14F-4D97-AF65-F5344CB8AC3E}">
        <p14:creationId xmlns:p14="http://schemas.microsoft.com/office/powerpoint/2010/main" val="369491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About SkillsUSA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D909-9552-047E-5DD6-914DA51B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29" y="1627094"/>
            <a:ext cx="8390965" cy="473336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Founded 1965, as Vocational Industrial Clubs of America (VICA)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Changed to SkillsUSA in 2004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SkillsUSA includes more than 130 different technical, occupational, and leadership competitions.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Partnership of businesses, industry, and educational </a:t>
            </a: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Provides scholarships, job opportunities, and advanced training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  <a:p>
            <a:r>
              <a:rPr lang="en-US" dirty="0">
                <a:solidFill>
                  <a:srgbClr val="003366"/>
                </a:solidFill>
                <a:latin typeface="ITC Garamond Std Book" panose="02020602060506020304" pitchFamily="18" charset="0"/>
              </a:rPr>
              <a:t>Over 400,000 members - Middle schools, High schools, and Postsecondary</a:t>
            </a:r>
          </a:p>
          <a:p>
            <a:endParaRPr lang="en-US" dirty="0">
              <a:solidFill>
                <a:srgbClr val="003366"/>
              </a:solidFill>
              <a:latin typeface="ITC Garamond Std Book" panose="02020602060506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2C3B4-E386-4831-9C4D-BBE77D9256F0}"/>
              </a:ext>
            </a:extLst>
          </p:cNvPr>
          <p:cNvSpPr txBox="1"/>
          <p:nvPr/>
        </p:nvSpPr>
        <p:spPr>
          <a:xfrm>
            <a:off x="8362495" y="85013"/>
            <a:ext cx="3829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https://www.skillsusa.org/</a:t>
            </a:r>
            <a:endParaRPr lang="en-US" dirty="0"/>
          </a:p>
          <a:p>
            <a:pPr algn="r"/>
            <a:r>
              <a:rPr lang="en-US" dirty="0">
                <a:hlinkClick r:id="rId4"/>
              </a:rPr>
              <a:t>https://Skillsusawashington.org</a:t>
            </a:r>
            <a:endParaRPr lang="en-US" dirty="0"/>
          </a:p>
          <a:p>
            <a:pPr algn="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78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082E8-4DA9-4863-E4EC-240330D06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4403-4147-1474-EE4D-9ECBFB2C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29" y="634065"/>
            <a:ext cx="8390965" cy="898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66"/>
                </a:solidFill>
                <a:latin typeface="Futura Std Book" panose="020B0502020204020303" pitchFamily="34" charset="0"/>
              </a:rPr>
              <a:t>SkillsUSA Mission Statement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2CE7CC-1D7D-42EA-A779-D6D32CD43DA3}"/>
              </a:ext>
            </a:extLst>
          </p:cNvPr>
          <p:cNvSpPr/>
          <p:nvPr/>
        </p:nvSpPr>
        <p:spPr>
          <a:xfrm>
            <a:off x="9049480" y="4376799"/>
            <a:ext cx="2446309" cy="2397117"/>
          </a:xfrm>
          <a:prstGeom prst="ellipse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107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7494" t="-32707" r="-53302" b="-58896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906138-4B20-4193-AFB0-E0F3CD45227C}"/>
              </a:ext>
            </a:extLst>
          </p:cNvPr>
          <p:cNvSpPr>
            <a:spLocks/>
          </p:cNvSpPr>
          <p:nvPr/>
        </p:nvSpPr>
        <p:spPr>
          <a:xfrm rot="5400000">
            <a:off x="10155503" y="2766409"/>
            <a:ext cx="2357925" cy="2377440"/>
          </a:xfrm>
          <a:prstGeom prst="ellipse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143000"/>
                      </a14:imgEffect>
                      <a14:imgEffect>
                        <a14:brightnessContrast contras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40" t="-11682" r="-39622" b="-12103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B5F7D-D4D4-4F85-AC2A-1CD3F7CA1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246" y="1595996"/>
            <a:ext cx="6140834" cy="4909897"/>
          </a:xfrm>
          <a:prstGeom prst="rect">
            <a:avLst/>
          </a:prstGeom>
          <a:ln w="63500">
            <a:solidFill>
              <a:srgbClr val="D39F13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2961A3-9157-4874-9429-53592B580D0D}"/>
              </a:ext>
            </a:extLst>
          </p:cNvPr>
          <p:cNvSpPr>
            <a:spLocks/>
          </p:cNvSpPr>
          <p:nvPr/>
        </p:nvSpPr>
        <p:spPr>
          <a:xfrm>
            <a:off x="8943383" y="1282642"/>
            <a:ext cx="2238366" cy="2250816"/>
          </a:xfrm>
          <a:prstGeom prst="ellipse">
            <a:avLst/>
          </a:prstGeom>
          <a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colorTemperature colorTemp="5023"/>
                      </a14:imgEffect>
                      <a14:imgEffect>
                        <a14:saturation sat="10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4181" t="-37434" r="-95720" b="-80425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38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2126</Words>
  <Application>Microsoft Office PowerPoint</Application>
  <PresentationFormat>Widescreen</PresentationFormat>
  <Paragraphs>426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Tahoma</vt:lpstr>
      <vt:lpstr>Calibri</vt:lpstr>
      <vt:lpstr>Wingdings 2</vt:lpstr>
      <vt:lpstr>Aptos Display</vt:lpstr>
      <vt:lpstr>Aptos</vt:lpstr>
      <vt:lpstr>Futura Std Book</vt:lpstr>
      <vt:lpstr>Georgia</vt:lpstr>
      <vt:lpstr>Google Sans</vt:lpstr>
      <vt:lpstr>Arial</vt:lpstr>
      <vt:lpstr>ITC Garamond Std Book</vt:lpstr>
      <vt:lpstr>Arial Black</vt:lpstr>
      <vt:lpstr>Office Theme</vt:lpstr>
      <vt:lpstr>SkillsUSA Washington Basics</vt:lpstr>
      <vt:lpstr>PowerPoint Presentation</vt:lpstr>
      <vt:lpstr>PowerPoint Presentation</vt:lpstr>
      <vt:lpstr>Agenda</vt:lpstr>
      <vt:lpstr>How to Stay in the know</vt:lpstr>
      <vt:lpstr>PowerPoint Presentation</vt:lpstr>
      <vt:lpstr>PowerPoint Presentation</vt:lpstr>
      <vt:lpstr>About SkillsUSA</vt:lpstr>
      <vt:lpstr>SkillsUSA Mission Statement</vt:lpstr>
      <vt:lpstr>National Partners (600+)</vt:lpstr>
      <vt:lpstr>State Partners (50+)</vt:lpstr>
      <vt:lpstr>State Divisions</vt:lpstr>
      <vt:lpstr>Costs</vt:lpstr>
      <vt:lpstr>Key Dates and Events</vt:lpstr>
      <vt:lpstr>Key Training Dates</vt:lpstr>
      <vt:lpstr>Career Cluster Meetings</vt:lpstr>
      <vt:lpstr>Steps to Start Strong - Resources</vt:lpstr>
      <vt:lpstr>Steps to Start Strong</vt:lpstr>
      <vt:lpstr>Highlighting SkillsUSA Benefits to Students</vt:lpstr>
      <vt:lpstr>PowerPoint Presentation</vt:lpstr>
      <vt:lpstr>Integrating SkillsUSA Curriculum</vt:lpstr>
      <vt:lpstr>SkillsUSA Framework</vt:lpstr>
      <vt:lpstr>Pathful</vt:lpstr>
      <vt:lpstr>Pathful</vt:lpstr>
      <vt:lpstr>Pathful</vt:lpstr>
      <vt:lpstr>Pathful</vt:lpstr>
      <vt:lpstr>Pathful</vt:lpstr>
      <vt:lpstr>Pathful</vt:lpstr>
      <vt:lpstr>Pathful</vt:lpstr>
      <vt:lpstr>Technical Standards</vt:lpstr>
      <vt:lpstr>Technical Standards – what's included</vt:lpstr>
      <vt:lpstr>State Only Tech Standards</vt:lpstr>
      <vt:lpstr>Additional Curriculum</vt:lpstr>
      <vt:lpstr>PowerPoint Presentation</vt:lpstr>
      <vt:lpstr>Integrating Curriculum</vt:lpstr>
      <vt:lpstr>Evaluate Your Program</vt:lpstr>
      <vt:lpstr>Competitions </vt:lpstr>
      <vt:lpstr>Contests in Curriculum Example</vt:lpstr>
      <vt:lpstr>Integrating Curriculum</vt:lpstr>
      <vt:lpstr>PowerPoint Presentation</vt:lpstr>
      <vt:lpstr>PowerPoint Presentation</vt:lpstr>
      <vt:lpstr>PowerPoint Presentation</vt:lpstr>
      <vt:lpstr>Securing Funding &amp; Resources</vt:lpstr>
      <vt:lpstr>Securing Funding &amp; Resources</vt:lpstr>
      <vt:lpstr>Securing Funding &amp; Resources</vt:lpstr>
      <vt:lpstr>PowerPoint Presentation</vt:lpstr>
      <vt:lpstr>Region Contacts</vt:lpstr>
      <vt:lpstr>PowerPoint Presentation</vt:lpstr>
      <vt:lpstr>PowerPoint Presentation</vt:lpstr>
      <vt:lpstr>Closing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SkillsUSA Washington Basics</dc:title>
  <dc:creator>Kelley Wheeler</dc:creator>
  <cp:lastModifiedBy>PCSC - SCROGGINS, ADAM</cp:lastModifiedBy>
  <cp:revision>22</cp:revision>
  <dcterms:created xsi:type="dcterms:W3CDTF">2025-07-07T13:13:32Z</dcterms:created>
  <dcterms:modified xsi:type="dcterms:W3CDTF">2025-09-30T01:09:23Z</dcterms:modified>
</cp:coreProperties>
</file>