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4" r:id="rId3"/>
    <p:sldId id="286" r:id="rId4"/>
    <p:sldId id="290" r:id="rId5"/>
    <p:sldId id="291" r:id="rId6"/>
    <p:sldId id="292" r:id="rId7"/>
    <p:sldId id="293" r:id="rId8"/>
    <p:sldId id="294" r:id="rId9"/>
    <p:sldId id="274" r:id="rId10"/>
    <p:sldId id="297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76" r:id="rId22"/>
    <p:sldId id="269" r:id="rId23"/>
    <p:sldId id="268" r:id="rId24"/>
  </p:sldIdLst>
  <p:sldSz cx="12192000" cy="6858000"/>
  <p:notesSz cx="6858000" cy="9144000"/>
  <p:embeddedFontLst>
    <p:embeddedFont>
      <p:font typeface="Futura Std Book" panose="020B0602020204020303" pitchFamily="34" charset="-79"/>
      <p:regular r:id="rId26"/>
      <p:bold r:id="rId27"/>
      <p:italic r:id="rId28"/>
      <p:boldItalic r:id="rId29"/>
    </p:embeddedFont>
    <p:embeddedFont>
      <p:font typeface="Futura-Bold" panose="020B0602020204020303" pitchFamily="34" charset="-7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E2D"/>
    <a:srgbClr val="FFFFFF"/>
    <a:srgbClr val="003364"/>
    <a:srgbClr val="F6F2E0"/>
    <a:srgbClr val="CA6136"/>
    <a:srgbClr val="F35E02"/>
    <a:srgbClr val="1F350E"/>
    <a:srgbClr val="231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2"/>
    <p:restoredTop sz="94707"/>
  </p:normalViewPr>
  <p:slideViewPr>
    <p:cSldViewPr snapToGrid="0">
      <p:cViewPr varScale="1">
        <p:scale>
          <a:sx n="111" d="100"/>
          <a:sy n="111" d="100"/>
        </p:scale>
        <p:origin x="24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E30E6-6BA3-1849-A073-23596DAE4113}" type="datetimeFigureOut">
              <a:rPr lang="en-US" smtClean="0"/>
              <a:t>10/1/25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C3D37-96F2-424C-996F-BF00F9D4C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15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19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D92DA-6069-97D1-5932-3913F5D07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FBCC5-D74C-75E3-9E22-92C803B146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B425A2-78EA-FE3D-1D58-6C2CCAA92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C290B-97D0-52D6-EECA-713D7477F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8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758F4-2F7D-3B13-E14B-7E1ACF0F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89F3B5-4609-8750-4497-DD874D633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FA7C0-CF3B-1247-EA09-2FE281464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727DF-9A69-D055-3D4B-A128F1637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42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37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sngStrike" dirty="0">
              <a:solidFill>
                <a:srgbClr val="ED1E2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3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4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8A29C-0540-1E30-D20C-5157F1D5F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4A845-D328-0B17-756B-F1B455C8A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F81FAA-A3AE-FE80-9DBD-395F56F9E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07750-252C-1D69-0E1C-EF43F5CA1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04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28488-6083-A1C3-4A01-7F8F71717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3413F5-F0F2-1331-08CC-FCEA4ED4FC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2B055-5234-C4B8-7AAC-A078BE8BE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2757D-32A5-C62A-D733-7CCCF2E8C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51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0AF00-E47A-4914-D1B3-916AE8BED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B53D1-E91D-56D4-6E23-F3E951A16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95377-62A2-3559-1296-4A697823D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C7C7C-6B35-96BF-5290-55262F7E9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09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BAEF-FD7C-B0B2-9B2E-8333044EF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6CA1C0-0F6C-BA3C-3659-717B75A286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A2DBF4-EAC8-734A-D709-C66453D42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022E9-4F52-56E2-6062-652CF1163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6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6E583-DB59-E1AD-22DC-A97014715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E78B8-56E3-A7F4-2960-424DD8611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2258E-9B1F-7C7E-0FE8-5D772C23E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A0645-EB0F-FF7C-F293-C70F127C2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27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AE2DF-990D-FADE-F75A-CC1CC5182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26702-6A3B-D047-FC30-6225327F5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DF39D-CF64-3D6C-8ADE-60F5B80B1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F37AB-C612-4EE1-1068-D0E8E85CF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C3D37-96F2-424C-996F-BF00F9D4C9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5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3984-A914-37F4-AA29-56F90150AA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60400" y="643501"/>
            <a:ext cx="100076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2567-8721-C93D-64F3-C70EF093D1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60400" y="3299758"/>
            <a:ext cx="10007600" cy="1097280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1547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8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28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B04740-6079-F535-D3C5-106A55F7F2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500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593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45DC7-D23F-213E-91E0-70A7B47E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720"/>
          </a:xfrm>
        </p:spPr>
        <p:txBody>
          <a:bodyPr anchor="b"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9DDB20-0A26-EC39-A0CD-9B8842A90B1F}"/>
              </a:ext>
            </a:extLst>
          </p:cNvPr>
          <p:cNvSpPr/>
          <p:nvPr userDrawn="1"/>
        </p:nvSpPr>
        <p:spPr>
          <a:xfrm>
            <a:off x="838200" y="1816100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283EAE-EC1F-8C07-2991-33948B365C60}"/>
              </a:ext>
            </a:extLst>
          </p:cNvPr>
          <p:cNvSpPr/>
          <p:nvPr userDrawn="1"/>
        </p:nvSpPr>
        <p:spPr>
          <a:xfrm>
            <a:off x="838200" y="3015456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B1F723-A843-0524-8AFA-84B1EA8BB07C}"/>
              </a:ext>
            </a:extLst>
          </p:cNvPr>
          <p:cNvSpPr/>
          <p:nvPr userDrawn="1"/>
        </p:nvSpPr>
        <p:spPr>
          <a:xfrm>
            <a:off x="838200" y="4214812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124A2A7-04AD-D280-C4E7-0E80C6E3B4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2024063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8F60337-D266-CFF9-850C-FBD4F4717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3240881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0906885-9AA6-C1D1-32B1-FD32B5AD8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4440237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44147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Bullet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45DC7-D23F-213E-91E0-70A7B47E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8720"/>
          </a:xfrm>
        </p:spPr>
        <p:txBody>
          <a:bodyPr anchor="b"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9DDB20-0A26-EC39-A0CD-9B8842A90B1F}"/>
              </a:ext>
            </a:extLst>
          </p:cNvPr>
          <p:cNvSpPr/>
          <p:nvPr userDrawn="1"/>
        </p:nvSpPr>
        <p:spPr>
          <a:xfrm>
            <a:off x="838200" y="1816100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283EAE-EC1F-8C07-2991-33948B365C60}"/>
              </a:ext>
            </a:extLst>
          </p:cNvPr>
          <p:cNvSpPr/>
          <p:nvPr userDrawn="1"/>
        </p:nvSpPr>
        <p:spPr>
          <a:xfrm>
            <a:off x="838200" y="3015456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B1F723-A843-0524-8AFA-84B1EA8BB07C}"/>
              </a:ext>
            </a:extLst>
          </p:cNvPr>
          <p:cNvSpPr/>
          <p:nvPr userDrawn="1"/>
        </p:nvSpPr>
        <p:spPr>
          <a:xfrm>
            <a:off x="838200" y="4214812"/>
            <a:ext cx="876300" cy="876300"/>
          </a:xfrm>
          <a:prstGeom prst="ellipse">
            <a:avLst/>
          </a:prstGeom>
          <a:solidFill>
            <a:srgbClr val="003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124A2A7-04AD-D280-C4E7-0E80C6E3B4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2024063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8F60337-D266-CFF9-850C-FBD4F4717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3240881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E0906885-9AA6-C1D1-32B1-FD32B5AD8F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4440237"/>
            <a:ext cx="9525000" cy="425450"/>
          </a:xfrm>
        </p:spPr>
        <p:txBody>
          <a:bodyPr/>
          <a:lstStyle>
            <a:lvl1pPr marL="0" indent="0">
              <a:buNone/>
              <a:defRPr>
                <a:solidFill>
                  <a:srgbClr val="003364"/>
                </a:solidFill>
              </a:defRPr>
            </a:lvl1pPr>
            <a:lvl2pPr marL="457200" indent="0">
              <a:buNone/>
              <a:defRPr>
                <a:solidFill>
                  <a:srgbClr val="003364"/>
                </a:solidFill>
              </a:defRPr>
            </a:lvl2pPr>
            <a:lvl3pPr marL="914400" indent="0">
              <a:buNone/>
              <a:defRPr>
                <a:solidFill>
                  <a:srgbClr val="003364"/>
                </a:solidFill>
              </a:defRPr>
            </a:lvl3pPr>
            <a:lvl4pPr marL="1371600" indent="0">
              <a:buNone/>
              <a:defRPr>
                <a:solidFill>
                  <a:srgbClr val="003364"/>
                </a:solidFill>
              </a:defRPr>
            </a:lvl4pPr>
            <a:lvl5pPr marL="1828800" indent="0">
              <a:buNone/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32809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18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92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63ACD-2362-5937-5CA3-E73C9279C3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300" y="3429000"/>
            <a:ext cx="9677400" cy="871538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8D9119-FF85-A76F-9CEE-9D991B852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300" y="4300538"/>
            <a:ext cx="9677400" cy="445633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163478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63ACD-2362-5937-5CA3-E73C9279C3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7300" y="3429000"/>
            <a:ext cx="9677400" cy="871538"/>
          </a:xfrm>
        </p:spPr>
        <p:txBody>
          <a:bodyPr>
            <a:normAutofit/>
          </a:bodyPr>
          <a:lstStyle>
            <a:lvl1pPr marL="0" indent="0" algn="ctr">
              <a:buNone/>
              <a:defRPr sz="4800" b="1" i="0">
                <a:solidFill>
                  <a:srgbClr val="003364"/>
                </a:solidFill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8D9119-FF85-A76F-9CEE-9D991B852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7300" y="4300538"/>
            <a:ext cx="9677400" cy="445633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rgbClr val="003364"/>
                </a:solidFill>
                <a:latin typeface="Futura Std Book" panose="020B0502020204020303" pitchFamily="34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44285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Whit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D3984-A914-37F4-AA29-56F90150AA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660400" y="643501"/>
            <a:ext cx="10007600" cy="2387600"/>
          </a:xfrm>
        </p:spPr>
        <p:txBody>
          <a:bodyPr anchor="b"/>
          <a:lstStyle>
            <a:lvl1pPr algn="l">
              <a:defRPr sz="6000"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2567-8721-C93D-64F3-C70EF093D1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660400" y="3299758"/>
            <a:ext cx="10007600" cy="10972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336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24530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D8CC-CCA3-698C-657D-ED94B0BA21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1850" y="680296"/>
            <a:ext cx="10515600" cy="2286000"/>
          </a:xfrm>
        </p:spPr>
        <p:txBody>
          <a:bodyPr anchor="b"/>
          <a:lstStyle>
            <a:lvl1pPr>
              <a:defRPr sz="6000"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583A-1EC6-34C0-3BF5-7D1ED6A90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831850" y="3114774"/>
            <a:ext cx="10515600" cy="1463040"/>
          </a:xfrm>
        </p:spPr>
        <p:txBody>
          <a:bodyPr/>
          <a:lstStyle>
            <a:lvl1pPr marL="0" indent="0">
              <a:buNone/>
              <a:defRPr sz="2400">
                <a:solidFill>
                  <a:srgbClr val="00336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sutbtitle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8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White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D8CC-CCA3-698C-657D-ED94B0BA21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1850" y="680296"/>
            <a:ext cx="10515600" cy="2286000"/>
          </a:xfrm>
        </p:spPr>
        <p:txBody>
          <a:bodyPr anchor="b"/>
          <a:lstStyle>
            <a:lvl1pPr>
              <a:defRPr sz="6000"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583A-1EC6-34C0-3BF5-7D1ED6A90D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831850" y="3114774"/>
            <a:ext cx="10515600" cy="1463040"/>
          </a:xfrm>
        </p:spPr>
        <p:txBody>
          <a:bodyPr/>
          <a:lstStyle>
            <a:lvl1pPr marL="0" indent="0">
              <a:buNone/>
              <a:defRPr sz="2400">
                <a:solidFill>
                  <a:srgbClr val="00336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sutbtitle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9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8138160" cy="475488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85187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8138160" cy="475488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3753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&amp; Content - subhead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FC0A-E993-D09B-C96C-22D16DAF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200" y="606425"/>
            <a:ext cx="8104188" cy="13255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65EDD-6F4C-CADA-CDE2-584C76B9452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251200" y="2159000"/>
            <a:ext cx="8104188" cy="42592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  <a:lvl3pPr>
              <a:defRPr>
                <a:solidFill>
                  <a:srgbClr val="003364"/>
                </a:solidFill>
              </a:defRPr>
            </a:lvl3pPr>
            <a:lvl4pPr>
              <a:defRPr>
                <a:solidFill>
                  <a:srgbClr val="003364"/>
                </a:solidFill>
              </a:defRPr>
            </a:lvl4pPr>
            <a:lvl5pPr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48883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eader &amp; Content - Subhead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FC0A-E993-D09B-C96C-22D16DAF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1200" y="606425"/>
            <a:ext cx="8104188" cy="13255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65EDD-6F4C-CADA-CDE2-584C76B9452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251200" y="2159000"/>
            <a:ext cx="8104188" cy="4259263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  <a:lvl3pPr>
              <a:defRPr>
                <a:solidFill>
                  <a:srgbClr val="003364"/>
                </a:solidFill>
              </a:defRPr>
            </a:lvl3pPr>
            <a:lvl4pPr>
              <a:defRPr>
                <a:solidFill>
                  <a:srgbClr val="003364"/>
                </a:solidFill>
              </a:defRPr>
            </a:lvl4pPr>
            <a:lvl5pPr>
              <a:defRPr>
                <a:solidFill>
                  <a:srgbClr val="003364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02579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BD9F-323D-B5E5-88D7-1D540C29E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800" y="365124"/>
            <a:ext cx="8138160" cy="1280160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4F4-E48E-3CA8-0E49-54A473379B4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28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B04740-6079-F535-D3C5-106A55F7F2B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50000" y="1825625"/>
            <a:ext cx="5156201" cy="3457575"/>
          </a:xfrm>
        </p:spPr>
        <p:txBody>
          <a:bodyPr/>
          <a:lstStyle>
            <a:lvl1pPr>
              <a:defRPr>
                <a:solidFill>
                  <a:srgbClr val="003364"/>
                </a:solidFill>
              </a:defRPr>
            </a:lvl1pPr>
            <a:lvl2pPr>
              <a:defRPr>
                <a:solidFill>
                  <a:srgbClr val="003364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6897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AF08A-A30A-0CBF-F26D-3DB70EDF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627F2-4B92-8546-90CC-15551C87A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82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2" r:id="rId4"/>
    <p:sldLayoutId id="2147483652" r:id="rId5"/>
    <p:sldLayoutId id="2147483663" r:id="rId6"/>
    <p:sldLayoutId id="2147483653" r:id="rId7"/>
    <p:sldLayoutId id="2147483664" r:id="rId8"/>
    <p:sldLayoutId id="2147483660" r:id="rId9"/>
    <p:sldLayoutId id="2147483665" r:id="rId10"/>
    <p:sldLayoutId id="2147483654" r:id="rId11"/>
    <p:sldLayoutId id="2147483666" r:id="rId12"/>
    <p:sldLayoutId id="2147483668" r:id="rId13"/>
    <p:sldLayoutId id="2147483669" r:id="rId14"/>
    <p:sldLayoutId id="2147483655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Futura Std Book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Std Book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215A-3BEC-5FF1-2F8D-1E6DB1C94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195" y="134215"/>
            <a:ext cx="11655705" cy="2387600"/>
          </a:xfrm>
        </p:spPr>
        <p:txBody>
          <a:bodyPr>
            <a:normAutofit/>
          </a:bodyPr>
          <a:lstStyle/>
          <a:p>
            <a:r>
              <a:rPr lang="en-US" sz="4800" b="0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NEW </a:t>
            </a:r>
            <a:r>
              <a:rPr lang="en-US" sz="4800" b="0" dirty="0">
                <a:latin typeface="Futura Medium" panose="020B0602020204020303" pitchFamily="34" charset="-79"/>
                <a:cs typeface="Futura Medium" panose="020B0602020204020303" pitchFamily="34" charset="-79"/>
              </a:rPr>
              <a:t>Regional Conference Best practices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3AFC3-9FAC-BAEC-DBE1-E636FE239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195" y="2521815"/>
            <a:ext cx="10482805" cy="1365937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/>
              <a:t>Introducing New regional programming and procedures</a:t>
            </a:r>
          </a:p>
          <a:p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September 22</a:t>
            </a:r>
            <a:r>
              <a:rPr lang="en-US" baseline="30000" dirty="0"/>
              <a:t>nd</a:t>
            </a:r>
            <a:r>
              <a:rPr lang="en-US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206574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3A40-62DB-DC95-C241-A14AD1588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34DE-4C59-5CAF-AFC5-238C32356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rgbClr val="ED1E2D"/>
                </a:solidFill>
              </a:rPr>
              <a:t>All NEW  </a:t>
            </a:r>
            <a:r>
              <a:rPr lang="en-US" dirty="0"/>
              <a:t>Regional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4A0BF-247E-A3E5-2A47-E7C98E732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1" y="1825625"/>
            <a:ext cx="9794929" cy="4754880"/>
          </a:xfrm>
        </p:spPr>
        <p:txBody>
          <a:bodyPr/>
          <a:lstStyle/>
          <a:p>
            <a:r>
              <a:rPr lang="en-US" dirty="0"/>
              <a:t>Single project Statewide! - Equitable enhancement</a:t>
            </a:r>
          </a:p>
          <a:p>
            <a:r>
              <a:rPr lang="en-US" dirty="0"/>
              <a:t>NEW Host form </a:t>
            </a:r>
          </a:p>
          <a:p>
            <a:r>
              <a:rPr lang="en-US" dirty="0"/>
              <a:t>Advisors must register this year – No cost </a:t>
            </a:r>
          </a:p>
          <a:p>
            <a:r>
              <a:rPr lang="en-US" dirty="0"/>
              <a:t>All Registrants gain access via Pathful on release date</a:t>
            </a:r>
          </a:p>
          <a:p>
            <a:r>
              <a:rPr lang="en-US" dirty="0"/>
              <a:t>You must be a registered member to gain access</a:t>
            </a:r>
          </a:p>
          <a:p>
            <a:r>
              <a:rPr lang="en-US" dirty="0"/>
              <a:t>Strict deadline</a:t>
            </a:r>
          </a:p>
          <a:p>
            <a:r>
              <a:rPr lang="en-US" dirty="0"/>
              <a:t>Lock Down on Submit – Be aware! This prompts </a:t>
            </a:r>
          </a:p>
          <a:p>
            <a:pPr marL="0" indent="0">
              <a:buNone/>
            </a:pPr>
            <a:r>
              <a:rPr lang="en-US" dirty="0"/>
              <a:t>invoicing and finalizes registration. Non-amendable*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8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F8173-405D-0EF5-8A7D-DB400990B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6CB2-0D22-C00F-389B-1011DAD6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81" y="365124"/>
            <a:ext cx="8805879" cy="1280160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Advisor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FF0000"/>
                </a:solidFill>
              </a:rPr>
              <a:t>Student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/>
              <a:t>Overview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81359-6C3A-0D26-AA56-B3A6F9600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1" y="1825625"/>
            <a:ext cx="9794929" cy="475488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Testing is conducted </a:t>
            </a:r>
            <a:r>
              <a:rPr lang="en-US" sz="2400" b="1" dirty="0"/>
              <a:t>on-site</a:t>
            </a:r>
            <a:r>
              <a:rPr lang="en-US" sz="2400" dirty="0"/>
              <a:t> during the regional competition.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Only </a:t>
            </a:r>
            <a:r>
              <a:rPr lang="en-US" sz="2400" b="1" dirty="0"/>
              <a:t>select contests</a:t>
            </a:r>
            <a:r>
              <a:rPr lang="en-US" sz="2400" dirty="0"/>
              <a:t> include an online test. </a:t>
            </a:r>
          </a:p>
          <a:p>
            <a:pPr marL="0" indent="0">
              <a:buNone/>
            </a:pPr>
            <a:r>
              <a:rPr lang="en-US" sz="2400" dirty="0"/>
              <a:t>*Leadership contests are </a:t>
            </a:r>
            <a:r>
              <a:rPr lang="en-US" sz="2400" b="1" dirty="0"/>
              <a:t>exempt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project document and scorecard for contest will indicate whether a test is required.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All test links will be accessed </a:t>
            </a:r>
            <a:r>
              <a:rPr lang="en-US" sz="2400" b="1" dirty="0"/>
              <a:t>through Pathful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415B2-B2D3-22D6-A493-69CD4C770497}"/>
              </a:ext>
            </a:extLst>
          </p:cNvPr>
          <p:cNvSpPr txBox="1"/>
          <p:nvPr/>
        </p:nvSpPr>
        <p:spPr>
          <a:xfrm>
            <a:off x="254642" y="72736"/>
            <a:ext cx="971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</a:t>
            </a:r>
          </a:p>
        </p:txBody>
      </p:sp>
    </p:spTree>
    <p:extLst>
      <p:ext uri="{BB962C8B-B14F-4D97-AF65-F5344CB8AC3E}">
        <p14:creationId xmlns:p14="http://schemas.microsoft.com/office/powerpoint/2010/main" val="220653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E31C7-91E6-9B1B-881D-DB2419880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4F3BB-7907-7153-4EE9-7796E565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2" y="365124"/>
            <a:ext cx="11192720" cy="1280160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Pre-Competition Requirements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1789C-7981-20B0-DEEC-104CA783C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1" y="1825625"/>
            <a:ext cx="9552253" cy="4754880"/>
          </a:xfrm>
        </p:spPr>
        <p:txBody>
          <a:bodyPr>
            <a:normAutofit fontScale="92500" lnSpcReduction="20000"/>
          </a:bodyPr>
          <a:lstStyle/>
          <a:p>
            <a:endParaRPr lang="en-US" sz="2400" dirty="0"/>
          </a:p>
          <a:p>
            <a:r>
              <a:rPr lang="en-US" sz="2400" b="1" dirty="0"/>
              <a:t>Membership Requirement: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Students must be </a:t>
            </a:r>
            <a:r>
              <a:rPr lang="en-US" sz="2000" b="1" dirty="0"/>
              <a:t>registered SkillsUSA members at least 48 hours before</a:t>
            </a:r>
            <a:r>
              <a:rPr lang="en-US" sz="2000" dirty="0"/>
              <a:t> their regional event. (In order to receive Pathful automated email)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b="1" dirty="0"/>
              <a:t>Technology Access: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Students must have </a:t>
            </a:r>
            <a:r>
              <a:rPr lang="en-US" sz="2000" b="1" dirty="0"/>
              <a:t>Pathful access</a:t>
            </a:r>
            <a:r>
              <a:rPr lang="en-US" sz="2000" dirty="0"/>
              <a:t> and be able to log in </a:t>
            </a:r>
            <a:r>
              <a:rPr lang="en-US" sz="2000" b="1" dirty="0"/>
              <a:t>on-site</a:t>
            </a:r>
            <a:r>
              <a:rPr lang="en-US" sz="2000" dirty="0"/>
              <a:t> during their contest.</a:t>
            </a:r>
          </a:p>
          <a:p>
            <a:pPr lvl="1"/>
            <a:r>
              <a:rPr lang="en-US" sz="2000" dirty="0"/>
              <a:t>Advisors should ensure students bring a </a:t>
            </a:r>
            <a:r>
              <a:rPr lang="en-US" sz="2000" b="1" dirty="0"/>
              <a:t>charged device</a:t>
            </a:r>
            <a:r>
              <a:rPr lang="en-US" sz="2000" dirty="0"/>
              <a:t> capable of accessing Pathful.</a:t>
            </a:r>
          </a:p>
          <a:p>
            <a:pPr lvl="1"/>
            <a:r>
              <a:rPr lang="en-US" sz="2000" dirty="0"/>
              <a:t>Schools should verify that their </a:t>
            </a:r>
            <a:r>
              <a:rPr lang="en-US" sz="2000" b="1" dirty="0"/>
              <a:t>district IT systems allow Pathful access</a:t>
            </a:r>
            <a:r>
              <a:rPr lang="en-US" sz="2000" dirty="0"/>
              <a:t> prior to the event.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b="1" dirty="0"/>
              <a:t>Know Your Contest: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Students and advisors should </a:t>
            </a:r>
            <a:r>
              <a:rPr lang="en-US" sz="2000" b="1" dirty="0"/>
              <a:t>review the project document and scorecard</a:t>
            </a:r>
            <a:r>
              <a:rPr lang="en-US" sz="2000" dirty="0"/>
              <a:t> for their contest to confirm whether testing will occur.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ACBB7-18C9-B0A2-B8BD-B6EB22207F22}"/>
              </a:ext>
            </a:extLst>
          </p:cNvPr>
          <p:cNvSpPr txBox="1"/>
          <p:nvPr/>
        </p:nvSpPr>
        <p:spPr>
          <a:xfrm>
            <a:off x="254642" y="72736"/>
            <a:ext cx="553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32DA8-8AE6-35B9-0A11-7C940167EE6F}"/>
              </a:ext>
            </a:extLst>
          </p:cNvPr>
          <p:cNvSpPr txBox="1"/>
          <p:nvPr/>
        </p:nvSpPr>
        <p:spPr>
          <a:xfrm>
            <a:off x="254642" y="72736"/>
            <a:ext cx="971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 </a:t>
            </a:r>
            <a:r>
              <a:rPr lang="en-US" sz="3200" b="1" dirty="0">
                <a:solidFill>
                  <a:srgbClr val="FF0000"/>
                </a:solidFill>
              </a:rPr>
              <a:t>Advisor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and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Student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7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E8662-8041-BBCE-A0F8-3F43C0975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EB98-9E4E-872E-3564-3CA326429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2" y="365124"/>
            <a:ext cx="11192720" cy="1280160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Testing Procedures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E5845-6914-667A-B2BD-81EA84349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2" y="1825625"/>
            <a:ext cx="9355483" cy="4754880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Testing Format: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Tests are conducted </a:t>
            </a:r>
            <a:r>
              <a:rPr lang="en-US" sz="1800" b="1" dirty="0"/>
              <a:t>online via Google Forms</a:t>
            </a:r>
            <a:r>
              <a:rPr lang="en-US" sz="1800" dirty="0"/>
              <a:t> and accessed </a:t>
            </a:r>
            <a:r>
              <a:rPr lang="en-US" sz="1800" b="1" dirty="0"/>
              <a:t>within Pathful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Students will be directed </a:t>
            </a:r>
            <a:r>
              <a:rPr lang="en-US" sz="1800" b="1" dirty="0"/>
              <a:t>when and where to take the test</a:t>
            </a:r>
            <a:r>
              <a:rPr lang="en-US" sz="1800" dirty="0"/>
              <a:t> by the contest host.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b="1" dirty="0"/>
              <a:t>Testing Rules &amp; Expectations: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Testing is </a:t>
            </a:r>
            <a:r>
              <a:rPr lang="en-US" sz="1800" b="1" dirty="0"/>
              <a:t>closed-book</a:t>
            </a:r>
            <a:r>
              <a:rPr lang="en-US" sz="1800" dirty="0"/>
              <a:t> and must be completed </a:t>
            </a:r>
            <a:r>
              <a:rPr lang="en-US" sz="1800" b="1" dirty="0"/>
              <a:t>individually</a:t>
            </a:r>
            <a:r>
              <a:rPr lang="en-US" sz="1800" dirty="0"/>
              <a:t>.</a:t>
            </a:r>
          </a:p>
          <a:p>
            <a:pPr lvl="1"/>
            <a:r>
              <a:rPr lang="en-US" sz="1800" b="1" dirty="0"/>
              <a:t>No phones or talking</a:t>
            </a:r>
            <a:r>
              <a:rPr lang="en-US" sz="1800" dirty="0"/>
              <a:t> are permitted during testing.</a:t>
            </a:r>
          </a:p>
          <a:p>
            <a:pPr lvl="1"/>
            <a:r>
              <a:rPr lang="en-US" sz="1800" b="1" dirty="0"/>
              <a:t>Hosts or assigned proctors</a:t>
            </a:r>
            <a:r>
              <a:rPr lang="en-US" sz="1800" dirty="0"/>
              <a:t> will monitor the testing area to maintain academic integrity.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b="1" dirty="0"/>
              <a:t>Accommodations: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Students requiring accommodations (e.g., extended time or separate testing space) must coordinate through their advisor.</a:t>
            </a:r>
          </a:p>
          <a:p>
            <a:pPr lvl="1"/>
            <a:r>
              <a:rPr lang="en-US" sz="1800" dirty="0"/>
              <a:t>Accommodations should be communicated to the </a:t>
            </a:r>
            <a:r>
              <a:rPr lang="en-US" sz="1800" b="1" dirty="0"/>
              <a:t>Regional Coordinator</a:t>
            </a:r>
            <a:r>
              <a:rPr lang="en-US" sz="1800" dirty="0"/>
              <a:t> in advance of the event. If not communicated prior to arrival and with ample prep time for the host facilities accommodations may not be met.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2C98F-B376-0859-C116-6A03A153C233}"/>
              </a:ext>
            </a:extLst>
          </p:cNvPr>
          <p:cNvSpPr txBox="1"/>
          <p:nvPr/>
        </p:nvSpPr>
        <p:spPr>
          <a:xfrm>
            <a:off x="254642" y="72736"/>
            <a:ext cx="553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DC441-B46B-6182-DDDE-A8076219190A}"/>
              </a:ext>
            </a:extLst>
          </p:cNvPr>
          <p:cNvSpPr txBox="1"/>
          <p:nvPr/>
        </p:nvSpPr>
        <p:spPr>
          <a:xfrm>
            <a:off x="254642" y="72736"/>
            <a:ext cx="971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 </a:t>
            </a:r>
            <a:r>
              <a:rPr lang="en-US" sz="3200" b="1" dirty="0">
                <a:solidFill>
                  <a:srgbClr val="FF0000"/>
                </a:solidFill>
              </a:rPr>
              <a:t>Advisor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and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Student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1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B6AE0-526D-78AA-853F-ADE705437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2039-629F-7306-F256-95EE7EB3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2" y="365124"/>
            <a:ext cx="11192720" cy="1280160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Post-Testing Procedures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CDCF5-F25C-2CDB-A7A2-BDE812A41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2" y="1825625"/>
            <a:ext cx="9355483" cy="4754880"/>
          </a:xfrm>
        </p:spPr>
        <p:txBody>
          <a:bodyPr>
            <a:normAutofit/>
          </a:bodyPr>
          <a:lstStyle/>
          <a:p>
            <a:r>
              <a:rPr lang="en-US" sz="2000" b="1" dirty="0"/>
              <a:t>Score Inclusion: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Test scores are included in the </a:t>
            </a:r>
            <a:r>
              <a:rPr lang="en-US" sz="1800" b="1" dirty="0"/>
              <a:t>overall contest score</a:t>
            </a:r>
            <a:r>
              <a:rPr lang="en-US" sz="1800" dirty="0"/>
              <a:t> and can impact final placement or ranking.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b="1" dirty="0"/>
              <a:t>Access to Scores: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Students and advisors will </a:t>
            </a:r>
            <a:r>
              <a:rPr lang="en-US" sz="1800" b="1" dirty="0"/>
              <a:t>not have access</a:t>
            </a:r>
            <a:r>
              <a:rPr lang="en-US" sz="1800" dirty="0"/>
              <a:t> to individual test scores at time of completion.</a:t>
            </a:r>
          </a:p>
          <a:p>
            <a:pPr lvl="1"/>
            <a:r>
              <a:rPr lang="en-US" sz="1800" dirty="0"/>
              <a:t>Final overall scorecards can be </a:t>
            </a:r>
            <a:r>
              <a:rPr lang="en-US" sz="1800" b="1" dirty="0"/>
              <a:t>reviewed upon request</a:t>
            </a:r>
            <a:r>
              <a:rPr lang="en-US" sz="1800" dirty="0"/>
              <a:t> after the contest concludes.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DC61F5-85CF-E4C8-01B7-0A039B177A88}"/>
              </a:ext>
            </a:extLst>
          </p:cNvPr>
          <p:cNvSpPr txBox="1"/>
          <p:nvPr/>
        </p:nvSpPr>
        <p:spPr>
          <a:xfrm>
            <a:off x="254642" y="72736"/>
            <a:ext cx="553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74721-A822-ECB5-C439-E45BC827CC01}"/>
              </a:ext>
            </a:extLst>
          </p:cNvPr>
          <p:cNvSpPr txBox="1"/>
          <p:nvPr/>
        </p:nvSpPr>
        <p:spPr>
          <a:xfrm>
            <a:off x="254642" y="72736"/>
            <a:ext cx="971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 </a:t>
            </a:r>
            <a:r>
              <a:rPr lang="en-US" sz="3200" b="1" dirty="0">
                <a:solidFill>
                  <a:srgbClr val="FF0000"/>
                </a:solidFill>
              </a:rPr>
              <a:t>Advisor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and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Student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71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4354B-3E59-8F9E-9112-2C54822CB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8366-CF48-66B4-8803-DEDA56A40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2" y="365124"/>
            <a:ext cx="11192720" cy="1280160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Key Reminders	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F3D6E-0C0A-20F3-3586-BB5C4391A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2" y="1825625"/>
            <a:ext cx="9355483" cy="4754880"/>
          </a:xfrm>
        </p:spPr>
        <p:txBody>
          <a:bodyPr>
            <a:normAutofit/>
          </a:bodyPr>
          <a:lstStyle/>
          <a:p>
            <a:r>
              <a:rPr lang="en-US" sz="2000" dirty="0"/>
              <a:t>Confirm student </a:t>
            </a:r>
            <a:r>
              <a:rPr lang="en-US" sz="2000" b="1" dirty="0"/>
              <a:t>membership status</a:t>
            </a:r>
            <a:r>
              <a:rPr lang="en-US" sz="2000" dirty="0"/>
              <a:t> at least two days before the event.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Verify </a:t>
            </a:r>
            <a:r>
              <a:rPr lang="en-US" sz="2000" b="1" dirty="0"/>
              <a:t>Pathful login access</a:t>
            </a:r>
            <a:r>
              <a:rPr lang="en-US" sz="2000" dirty="0"/>
              <a:t> and test functionality before contest day.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Students should arrive </a:t>
            </a:r>
            <a:r>
              <a:rPr lang="en-US" sz="2000" b="1" dirty="0"/>
              <a:t>prepared with their device</a:t>
            </a:r>
            <a:r>
              <a:rPr lang="en-US" sz="2000" dirty="0"/>
              <a:t>, charger, and login credentials.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Follow all instructions from contest hosts during the event.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3E040-1D17-8A51-26C6-E510E9E32625}"/>
              </a:ext>
            </a:extLst>
          </p:cNvPr>
          <p:cNvSpPr txBox="1"/>
          <p:nvPr/>
        </p:nvSpPr>
        <p:spPr>
          <a:xfrm>
            <a:off x="254642" y="72736"/>
            <a:ext cx="553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32541-E6F8-CB65-B2D6-ED690A5301F2}"/>
              </a:ext>
            </a:extLst>
          </p:cNvPr>
          <p:cNvSpPr txBox="1"/>
          <p:nvPr/>
        </p:nvSpPr>
        <p:spPr>
          <a:xfrm>
            <a:off x="254642" y="72736"/>
            <a:ext cx="971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 </a:t>
            </a:r>
            <a:r>
              <a:rPr lang="en-US" sz="3200" b="1" dirty="0">
                <a:solidFill>
                  <a:srgbClr val="FF0000"/>
                </a:solidFill>
              </a:rPr>
              <a:t>Advisor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chemeClr val="bg1"/>
                </a:solidFill>
              </a:rPr>
              <a:t>and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Student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40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D32F2-D63F-7EB0-0EDA-760635FB7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4820-2BC4-CF69-FB6E-1DD71432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2" y="365124"/>
            <a:ext cx="11192720" cy="1280160"/>
          </a:xfrm>
        </p:spPr>
        <p:txBody>
          <a:bodyPr>
            <a:noAutofit/>
          </a:bodyPr>
          <a:lstStyle/>
          <a:p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Contest Host </a:t>
            </a:r>
            <a:r>
              <a:rPr lang="en-US" dirty="0"/>
              <a:t>Overview 	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60A18-F644-DD60-3509-3DB401420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2" y="1825625"/>
            <a:ext cx="9355483" cy="4754880"/>
          </a:xfrm>
        </p:spPr>
        <p:txBody>
          <a:bodyPr>
            <a:normAutofit/>
          </a:bodyPr>
          <a:lstStyle/>
          <a:p>
            <a:r>
              <a:rPr lang="en-US" sz="2000" dirty="0"/>
              <a:t>Testing is conducted </a:t>
            </a:r>
            <a:r>
              <a:rPr lang="en-US" sz="2000" b="1" dirty="0"/>
              <a:t>on-site</a:t>
            </a:r>
            <a:r>
              <a:rPr lang="en-US" sz="2000" dirty="0"/>
              <a:t> during regional competitions.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Only </a:t>
            </a:r>
            <a:r>
              <a:rPr lang="en-US" sz="2000" b="1" dirty="0"/>
              <a:t>select contests</a:t>
            </a:r>
            <a:r>
              <a:rPr lang="en-US" sz="2000" dirty="0"/>
              <a:t> include an online test; </a:t>
            </a:r>
            <a:r>
              <a:rPr lang="en-US" sz="2000" b="1" dirty="0"/>
              <a:t>leadership contests are exempt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Each contest’s </a:t>
            </a:r>
            <a:r>
              <a:rPr lang="en-US" sz="2000" b="1" dirty="0"/>
              <a:t>project document and scorecard</a:t>
            </a:r>
            <a:r>
              <a:rPr lang="en-US" sz="2000" dirty="0"/>
              <a:t> will indicate whether a test is required.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All tests are accessed </a:t>
            </a:r>
            <a:r>
              <a:rPr lang="en-US" sz="2000" b="1" dirty="0"/>
              <a:t>through Pathful</a:t>
            </a:r>
            <a:r>
              <a:rPr lang="en-US" sz="2000" dirty="0"/>
              <a:t>, with links provided at the contest site. Contest hosts will receive testing scores directly to their email  to input into FINAL scorecard only.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6E0A9-302B-2CB8-D68A-BAD4BFD1DEAA}"/>
              </a:ext>
            </a:extLst>
          </p:cNvPr>
          <p:cNvSpPr txBox="1"/>
          <p:nvPr/>
        </p:nvSpPr>
        <p:spPr>
          <a:xfrm>
            <a:off x="254642" y="72736"/>
            <a:ext cx="553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</a:t>
            </a:r>
          </a:p>
        </p:txBody>
      </p:sp>
    </p:spTree>
    <p:extLst>
      <p:ext uri="{BB962C8B-B14F-4D97-AF65-F5344CB8AC3E}">
        <p14:creationId xmlns:p14="http://schemas.microsoft.com/office/powerpoint/2010/main" val="3204150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CA543-2082-91C0-6FFE-804FE9D95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7F152-EDD6-E511-0047-B7360F4E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2" y="365124"/>
            <a:ext cx="11192720" cy="1280160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4000" dirty="0"/>
              <a:t>Pre-Competition Responsibilities</a:t>
            </a:r>
            <a:endParaRPr lang="en-US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1573B-E914-68D9-7B5F-B575A6D28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2" y="1825625"/>
            <a:ext cx="9355483" cy="475488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Verify Membership and Rosters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Confirm that all competitors are </a:t>
            </a:r>
            <a:r>
              <a:rPr lang="en-US" b="1" dirty="0"/>
              <a:t>registered SkillsUSA members</a:t>
            </a:r>
            <a:r>
              <a:rPr lang="en-US" dirty="0"/>
              <a:t> at least </a:t>
            </a:r>
            <a:r>
              <a:rPr lang="en-US" b="1" dirty="0"/>
              <a:t>48 hours before the event</a:t>
            </a:r>
            <a:r>
              <a:rPr lang="en-US" dirty="0"/>
              <a:t> to ensure Pathful access.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Technology Preparation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Ensure the testing location has </a:t>
            </a:r>
            <a:r>
              <a:rPr lang="en-US" b="1" dirty="0"/>
              <a:t>reliable internet connectivity</a:t>
            </a:r>
            <a:r>
              <a:rPr lang="en-US" dirty="0"/>
              <a:t> and adequate </a:t>
            </a:r>
            <a:r>
              <a:rPr lang="en-US" b="1" dirty="0"/>
              <a:t>power access</a:t>
            </a:r>
            <a:r>
              <a:rPr lang="en-US" dirty="0"/>
              <a:t> for student devices.</a:t>
            </a:r>
          </a:p>
          <a:p>
            <a:pPr lvl="1"/>
            <a:r>
              <a:rPr lang="en-US" dirty="0"/>
              <a:t>Remind advisors to ensure students bring </a:t>
            </a:r>
            <a:r>
              <a:rPr lang="en-US" b="1" dirty="0"/>
              <a:t>charged devices(not phones)</a:t>
            </a:r>
            <a:r>
              <a:rPr lang="en-US" dirty="0"/>
              <a:t> capable of accessing Pathful.</a:t>
            </a:r>
          </a:p>
          <a:p>
            <a:pPr lvl="1"/>
            <a:r>
              <a:rPr lang="en-US" dirty="0"/>
              <a:t>Schools should confirm that </a:t>
            </a:r>
            <a:r>
              <a:rPr lang="en-US" b="1" dirty="0"/>
              <a:t>district IT systems permit Pathful access</a:t>
            </a:r>
            <a:r>
              <a:rPr lang="en-US" dirty="0"/>
              <a:t> prior to arrival.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Testing and contest Space Setup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Prepare a </a:t>
            </a:r>
            <a:r>
              <a:rPr lang="en-US" b="1" dirty="0"/>
              <a:t>quiet, supervised area</a:t>
            </a:r>
            <a:r>
              <a:rPr lang="en-US" dirty="0"/>
              <a:t> suitable for testing.</a:t>
            </a:r>
          </a:p>
          <a:p>
            <a:pPr lvl="1"/>
            <a:r>
              <a:rPr lang="en-US" dirty="0"/>
              <a:t>Ensure seating allows for </a:t>
            </a:r>
            <a:r>
              <a:rPr lang="en-US" b="1" dirty="0"/>
              <a:t>independent work</a:t>
            </a:r>
            <a:r>
              <a:rPr lang="en-US" dirty="0"/>
              <a:t> and minimizes distractions or opportunities for collaboration.</a:t>
            </a:r>
          </a:p>
          <a:p>
            <a:pPr lvl="1"/>
            <a:r>
              <a:rPr lang="en-US" dirty="0"/>
              <a:t>Acquire contest materials and begin preparation of space needed for event </a:t>
            </a:r>
          </a:p>
          <a:p>
            <a:pPr lvl="1"/>
            <a:r>
              <a:rPr lang="en-US" dirty="0"/>
              <a:t>Create equitable environment for all who attend to experience.</a:t>
            </a:r>
          </a:p>
          <a:p>
            <a:pPr lvl="1"/>
            <a:r>
              <a:rPr lang="en-US" dirty="0"/>
              <a:t>Print scorecards for all judges </a:t>
            </a:r>
          </a:p>
          <a:p>
            <a:pPr lvl="1"/>
            <a:r>
              <a:rPr lang="en-US" dirty="0"/>
              <a:t>Manage testing scores and input into final scorecard electronically. Ideally, </a:t>
            </a:r>
            <a:r>
              <a:rPr lang="en-US" b="1" dirty="0"/>
              <a:t>not to be host.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92E2A-3D98-8255-AFD7-0AC9F280CC0F}"/>
              </a:ext>
            </a:extLst>
          </p:cNvPr>
          <p:cNvSpPr txBox="1"/>
          <p:nvPr/>
        </p:nvSpPr>
        <p:spPr>
          <a:xfrm>
            <a:off x="254642" y="72736"/>
            <a:ext cx="825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  </a:t>
            </a:r>
            <a:r>
              <a:rPr lang="en-US" sz="3200" b="1" dirty="0">
                <a:solidFill>
                  <a:srgbClr val="FF0000"/>
                </a:solidFill>
              </a:rPr>
              <a:t>Contest Host </a:t>
            </a:r>
          </a:p>
        </p:txBody>
      </p:sp>
    </p:spTree>
    <p:extLst>
      <p:ext uri="{BB962C8B-B14F-4D97-AF65-F5344CB8AC3E}">
        <p14:creationId xmlns:p14="http://schemas.microsoft.com/office/powerpoint/2010/main" val="1243655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4FDF5-01B8-8CFC-FFB5-0D934957C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F5E0-2F8D-A6C3-EC04-9539CD9D1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2" y="365124"/>
            <a:ext cx="11192720" cy="1280160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4000" dirty="0"/>
              <a:t>Testing Procedures</a:t>
            </a:r>
            <a:endParaRPr lang="en-US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F0620-6993-1663-1549-68EFF525B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2" y="1825625"/>
            <a:ext cx="9355483" cy="475488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Test Administration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Tests are completed </a:t>
            </a:r>
            <a:r>
              <a:rPr lang="en-US" b="1" dirty="0"/>
              <a:t>online via Google Forms</a:t>
            </a:r>
            <a:r>
              <a:rPr lang="en-US" dirty="0"/>
              <a:t>, accessed through </a:t>
            </a:r>
            <a:r>
              <a:rPr lang="en-US" b="1" dirty="0"/>
              <a:t>Pathful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Clearly communicate </a:t>
            </a:r>
            <a:r>
              <a:rPr lang="en-US" b="1" dirty="0"/>
              <a:t>testing times, locations, and expectations</a:t>
            </a:r>
            <a:r>
              <a:rPr lang="en-US" dirty="0"/>
              <a:t> to all competitors before the session begins.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Monitoring and Supervision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Designate </a:t>
            </a:r>
            <a:r>
              <a:rPr lang="en-US" b="1" dirty="0"/>
              <a:t>qualified proctors or contest personnel</a:t>
            </a:r>
            <a:r>
              <a:rPr lang="en-US" dirty="0"/>
              <a:t> to oversee testing.</a:t>
            </a:r>
          </a:p>
          <a:p>
            <a:pPr lvl="1"/>
            <a:r>
              <a:rPr lang="en-US" dirty="0"/>
              <a:t>Enforce testing expectations: </a:t>
            </a:r>
          </a:p>
          <a:p>
            <a:pPr lvl="2"/>
            <a:r>
              <a:rPr lang="en-US" dirty="0">
                <a:solidFill>
                  <a:srgbClr val="003364"/>
                </a:solidFill>
              </a:rPr>
              <a:t>Testing is </a:t>
            </a:r>
            <a:r>
              <a:rPr lang="en-US" b="1" dirty="0">
                <a:solidFill>
                  <a:srgbClr val="003364"/>
                </a:solidFill>
              </a:rPr>
              <a:t>closed-book</a:t>
            </a:r>
            <a:r>
              <a:rPr lang="en-US" dirty="0">
                <a:solidFill>
                  <a:srgbClr val="003364"/>
                </a:solidFill>
              </a:rPr>
              <a:t> and completed </a:t>
            </a:r>
            <a:r>
              <a:rPr lang="en-US" b="1" dirty="0">
                <a:solidFill>
                  <a:srgbClr val="003364"/>
                </a:solidFill>
              </a:rPr>
              <a:t>individually</a:t>
            </a:r>
            <a:r>
              <a:rPr lang="en-US" dirty="0">
                <a:solidFill>
                  <a:srgbClr val="003364"/>
                </a:solidFill>
              </a:rPr>
              <a:t>.</a:t>
            </a:r>
          </a:p>
          <a:p>
            <a:pPr lvl="2"/>
            <a:r>
              <a:rPr lang="en-US" b="1" dirty="0">
                <a:solidFill>
                  <a:srgbClr val="003364"/>
                </a:solidFill>
              </a:rPr>
              <a:t>Phones, communication, and outside materials</a:t>
            </a:r>
            <a:r>
              <a:rPr lang="en-US" dirty="0">
                <a:solidFill>
                  <a:srgbClr val="003364"/>
                </a:solidFill>
              </a:rPr>
              <a:t> are not permitted.</a:t>
            </a:r>
          </a:p>
          <a:p>
            <a:pPr lvl="1"/>
            <a:r>
              <a:rPr lang="en-US" dirty="0"/>
              <a:t>Report any </a:t>
            </a:r>
            <a:r>
              <a:rPr lang="en-US" b="1" dirty="0"/>
              <a:t>suspected academic dishonesty</a:t>
            </a:r>
            <a:r>
              <a:rPr lang="en-US" dirty="0"/>
              <a:t> or testing irregularities to the </a:t>
            </a:r>
            <a:r>
              <a:rPr lang="en-US" b="1" dirty="0"/>
              <a:t>Regional Coordinator immediately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Accommodations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Accommodations (e.g., extended time, separate space) must be </a:t>
            </a:r>
            <a:r>
              <a:rPr lang="en-US" b="1" dirty="0"/>
              <a:t>approved and coordinated in advance</a:t>
            </a:r>
            <a:r>
              <a:rPr lang="en-US" dirty="0"/>
              <a:t> by the advisor and Regional Coordinator.</a:t>
            </a:r>
          </a:p>
          <a:p>
            <a:pPr lvl="1"/>
            <a:r>
              <a:rPr lang="en-US" dirty="0"/>
              <a:t>Hosts should make reasonable efforts to support approved accommodations but are </a:t>
            </a:r>
            <a:r>
              <a:rPr lang="en-US" b="1" dirty="0"/>
              <a:t>not required to make unplanned adjustments on-site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2506F-B806-285A-9B23-9AE5C774050C}"/>
              </a:ext>
            </a:extLst>
          </p:cNvPr>
          <p:cNvSpPr txBox="1"/>
          <p:nvPr/>
        </p:nvSpPr>
        <p:spPr>
          <a:xfrm>
            <a:off x="254642" y="72736"/>
            <a:ext cx="553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F89C7-7346-58E7-F8A4-C101A26BDE65}"/>
              </a:ext>
            </a:extLst>
          </p:cNvPr>
          <p:cNvSpPr txBox="1"/>
          <p:nvPr/>
        </p:nvSpPr>
        <p:spPr>
          <a:xfrm>
            <a:off x="254642" y="72736"/>
            <a:ext cx="825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 </a:t>
            </a:r>
            <a:r>
              <a:rPr lang="en-US" sz="3200" b="1" dirty="0">
                <a:solidFill>
                  <a:srgbClr val="FF0000"/>
                </a:solidFill>
              </a:rPr>
              <a:t>Contest Host </a:t>
            </a:r>
          </a:p>
        </p:txBody>
      </p:sp>
    </p:spTree>
    <p:extLst>
      <p:ext uri="{BB962C8B-B14F-4D97-AF65-F5344CB8AC3E}">
        <p14:creationId xmlns:p14="http://schemas.microsoft.com/office/powerpoint/2010/main" val="3265999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EB041-D6B2-8EFA-935B-722870836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86252-F49C-9864-6BB0-74207DEAE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2" y="365124"/>
            <a:ext cx="11192720" cy="1280160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4000" dirty="0"/>
              <a:t>Post-Testing Procedures</a:t>
            </a:r>
            <a:endParaRPr lang="en-US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944F-A000-3F20-E04E-E64AA0766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2" y="1825625"/>
            <a:ext cx="9355483" cy="475488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Score Handling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Test scores are automatically submitted via Pathful and included in the </a:t>
            </a:r>
            <a:r>
              <a:rPr lang="en-US" sz="2000" b="1" dirty="0"/>
              <a:t>contest’s final scoring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Hosts should confirm that all students have submitted their tests before ending the session.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b="1" dirty="0"/>
              <a:t>Data Security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Do </a:t>
            </a:r>
            <a:r>
              <a:rPr lang="en-US" sz="2000" b="1" dirty="0"/>
              <a:t>not share or display scores</a:t>
            </a:r>
            <a:r>
              <a:rPr lang="en-US" sz="2000" dirty="0"/>
              <a:t> publicly.</a:t>
            </a:r>
          </a:p>
          <a:p>
            <a:pPr lvl="1"/>
            <a:r>
              <a:rPr lang="en-US" sz="2000" dirty="0"/>
              <a:t>You will be given access to the testing scores via google spreadsheet.</a:t>
            </a:r>
          </a:p>
          <a:p>
            <a:pPr lvl="1"/>
            <a:r>
              <a:rPr lang="en-US" sz="2000" dirty="0"/>
              <a:t>Only authorized Regional Coordinators and state office personnel may access or review score data.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b="1" dirty="0"/>
              <a:t>Communication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Inform students and advisors that </a:t>
            </a:r>
            <a:r>
              <a:rPr lang="en-US" sz="2000" b="1" dirty="0"/>
              <a:t>individual test scores will not be released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Advise that </a:t>
            </a:r>
            <a:r>
              <a:rPr lang="en-US" sz="2000" b="1" dirty="0"/>
              <a:t>overall contest results</a:t>
            </a:r>
            <a:r>
              <a:rPr lang="en-US" sz="2000" dirty="0"/>
              <a:t> will be shared after official scoring is complete.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BFFE27-8A78-A45F-8DA9-89E2BDDBFCEC}"/>
              </a:ext>
            </a:extLst>
          </p:cNvPr>
          <p:cNvSpPr txBox="1"/>
          <p:nvPr/>
        </p:nvSpPr>
        <p:spPr>
          <a:xfrm>
            <a:off x="254642" y="72736"/>
            <a:ext cx="553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03C3C-96AC-957B-96CC-92660BB0253B}"/>
              </a:ext>
            </a:extLst>
          </p:cNvPr>
          <p:cNvSpPr txBox="1"/>
          <p:nvPr/>
        </p:nvSpPr>
        <p:spPr>
          <a:xfrm>
            <a:off x="254642" y="72736"/>
            <a:ext cx="825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  </a:t>
            </a:r>
            <a:r>
              <a:rPr lang="en-US" sz="3200" b="1" dirty="0">
                <a:solidFill>
                  <a:srgbClr val="FF0000"/>
                </a:solidFill>
              </a:rPr>
              <a:t>Contest Host </a:t>
            </a:r>
          </a:p>
        </p:txBody>
      </p:sp>
    </p:spTree>
    <p:extLst>
      <p:ext uri="{BB962C8B-B14F-4D97-AF65-F5344CB8AC3E}">
        <p14:creationId xmlns:p14="http://schemas.microsoft.com/office/powerpoint/2010/main" val="1334891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F703E-CAAD-C008-7133-86076ADD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900" y="213744"/>
            <a:ext cx="6667005" cy="1280160"/>
          </a:xfrm>
        </p:spPr>
        <p:txBody>
          <a:bodyPr/>
          <a:lstStyle/>
          <a:p>
            <a:r>
              <a:rPr lang="en-US" dirty="0"/>
              <a:t>Meet your State Staff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EF1355E-A3BC-33E9-E186-4C8160787D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23" t="51492" r="15281"/>
          <a:stretch/>
        </p:blipFill>
        <p:spPr>
          <a:xfrm>
            <a:off x="1168804" y="3793254"/>
            <a:ext cx="6989724" cy="2851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890EA-531D-2681-70C2-FC905ACE38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734" b="4070"/>
          <a:stretch/>
        </p:blipFill>
        <p:spPr>
          <a:xfrm>
            <a:off x="2469717" y="1388394"/>
            <a:ext cx="4387898" cy="242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37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84424-BD8C-8A8E-85D2-45F84A609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A449-2DB6-8863-8E44-A58E21CD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2" y="365124"/>
            <a:ext cx="11192720" cy="1280160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4000" dirty="0"/>
              <a:t>Key Reminders</a:t>
            </a:r>
            <a:endParaRPr lang="en-US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FD975-A2CE-3CE4-D1F4-0E58A10A6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482" y="1825625"/>
            <a:ext cx="9355483" cy="4754880"/>
          </a:xfrm>
        </p:spPr>
        <p:txBody>
          <a:bodyPr>
            <a:normAutofit/>
          </a:bodyPr>
          <a:lstStyle/>
          <a:p>
            <a:r>
              <a:rPr lang="en-US" sz="2000" dirty="0"/>
              <a:t>Verify student membership and Pathful access before competition day.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Prepare a distraction-free, well-monitored testing space.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Maintain professionalism and fairness throughout the testing process.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Report all testing concerns or incidents to the </a:t>
            </a:r>
            <a:r>
              <a:rPr lang="en-US" sz="2000" b="1" dirty="0"/>
              <a:t>Regional Coordinator</a:t>
            </a:r>
            <a:r>
              <a:rPr lang="en-US" sz="2000" dirty="0"/>
              <a:t> immediately.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78EF8-48F6-0BC8-E3F8-8170AF3C4F73}"/>
              </a:ext>
            </a:extLst>
          </p:cNvPr>
          <p:cNvSpPr txBox="1"/>
          <p:nvPr/>
        </p:nvSpPr>
        <p:spPr>
          <a:xfrm>
            <a:off x="254642" y="72736"/>
            <a:ext cx="553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87680-1A44-BD9C-EE92-F4F8D465DD97}"/>
              </a:ext>
            </a:extLst>
          </p:cNvPr>
          <p:cNvSpPr txBox="1"/>
          <p:nvPr/>
        </p:nvSpPr>
        <p:spPr>
          <a:xfrm>
            <a:off x="254642" y="72736"/>
            <a:ext cx="8252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D1E2D"/>
                </a:solidFill>
              </a:rPr>
              <a:t>All NEW  </a:t>
            </a:r>
            <a:r>
              <a:rPr lang="en-US" sz="3200" b="1" dirty="0">
                <a:solidFill>
                  <a:schemeClr val="bg1"/>
                </a:solidFill>
              </a:rPr>
              <a:t>Regional Programming  </a:t>
            </a:r>
            <a:r>
              <a:rPr lang="en-US" sz="3200" b="1" dirty="0">
                <a:solidFill>
                  <a:srgbClr val="FF0000"/>
                </a:solidFill>
              </a:rPr>
              <a:t>Contest Host </a:t>
            </a:r>
          </a:p>
        </p:txBody>
      </p:sp>
    </p:spTree>
    <p:extLst>
      <p:ext uri="{BB962C8B-B14F-4D97-AF65-F5344CB8AC3E}">
        <p14:creationId xmlns:p14="http://schemas.microsoft.com/office/powerpoint/2010/main" val="366747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E2BE0-66B3-1D7C-4C55-FD2EF1AF0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7D834-5861-1201-7CC1-4986AC48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BEF6A-8F09-CD40-3E62-336714381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Website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DACFD-085F-18A8-92BD-DC6579164A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0" y="3240881"/>
            <a:ext cx="2139043" cy="4254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Mailer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E76F3-050B-2B19-7A42-0E3AEF8524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800" y="4440237"/>
            <a:ext cx="3184071" cy="4254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 Yapp App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5DC9AD0-83A4-4221-8CD8-6E8D496B9846}"/>
              </a:ext>
            </a:extLst>
          </p:cNvPr>
          <p:cNvSpPr txBox="1">
            <a:spLocks/>
          </p:cNvSpPr>
          <p:nvPr/>
        </p:nvSpPr>
        <p:spPr>
          <a:xfrm>
            <a:off x="1846451" y="1918326"/>
            <a:ext cx="2676564" cy="9638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Futura Std Book" panose="020B05020202040203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Futura Std Book" panose="020B05020202040203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utura Std Book" panose="020B05020202040203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Futura Std Book" panose="020B05020202040203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400" b="1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FAA4D7B-6184-85DA-3CA3-7C879C229109}"/>
              </a:ext>
            </a:extLst>
          </p:cNvPr>
          <p:cNvSpPr txBox="1">
            <a:spLocks/>
          </p:cNvSpPr>
          <p:nvPr/>
        </p:nvSpPr>
        <p:spPr>
          <a:xfrm>
            <a:off x="1846449" y="3862276"/>
            <a:ext cx="8766093" cy="96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b="1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EB16FAF-5ECA-06E6-C133-239B0B8FD79A}"/>
              </a:ext>
            </a:extLst>
          </p:cNvPr>
          <p:cNvSpPr txBox="1">
            <a:spLocks/>
          </p:cNvSpPr>
          <p:nvPr/>
        </p:nvSpPr>
        <p:spPr>
          <a:xfrm>
            <a:off x="1846449" y="5609560"/>
            <a:ext cx="8766093" cy="96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b="1" dirty="0"/>
          </a:p>
        </p:txBody>
      </p:sp>
      <p:pic>
        <p:nvPicPr>
          <p:cNvPr id="12" name="Graphic 11" descr="Smart Phone with solid fill">
            <a:extLst>
              <a:ext uri="{FF2B5EF4-FFF2-40B4-BE49-F238E27FC236}">
                <a16:creationId xmlns:a16="http://schemas.microsoft.com/office/drawing/2014/main" id="{08264798-B0BF-D788-B140-913834A4F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369" y="4389821"/>
            <a:ext cx="534431" cy="534431"/>
          </a:xfrm>
          <a:prstGeom prst="rect">
            <a:avLst/>
          </a:prstGeom>
        </p:spPr>
      </p:pic>
      <p:pic>
        <p:nvPicPr>
          <p:cNvPr id="13" name="Graphic 12" descr="Internet with solid fill">
            <a:extLst>
              <a:ext uri="{FF2B5EF4-FFF2-40B4-BE49-F238E27FC236}">
                <a16:creationId xmlns:a16="http://schemas.microsoft.com/office/drawing/2014/main" id="{F23FE16F-BB56-16A8-CBB8-871936A51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694" y="1926209"/>
            <a:ext cx="638610" cy="638610"/>
          </a:xfrm>
          <a:prstGeom prst="rect">
            <a:avLst/>
          </a:prstGeom>
        </p:spPr>
      </p:pic>
      <p:pic>
        <p:nvPicPr>
          <p:cNvPr id="14" name="Graphic 13" descr="Email with solid fill">
            <a:extLst>
              <a:ext uri="{FF2B5EF4-FFF2-40B4-BE49-F238E27FC236}">
                <a16:creationId xmlns:a16="http://schemas.microsoft.com/office/drawing/2014/main" id="{E6C124F4-4628-BCBB-2CAB-F6B877FDE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5027" y="3190727"/>
            <a:ext cx="485444" cy="485444"/>
          </a:xfrm>
          <a:prstGeom prst="rect">
            <a:avLst/>
          </a:prstGeom>
        </p:spPr>
      </p:pic>
      <p:pic>
        <p:nvPicPr>
          <p:cNvPr id="15" name="Picture 1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1728D3AF-3272-5988-31BC-005E4F741E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1191" y="152638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90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1B2CA3-386B-1202-E7C9-7D4AB0C464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CEA2C-32EB-CD68-6CA1-56299F9C87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7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A6475C-E123-1E16-0D1B-3ECFE355B6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3084162"/>
            <a:ext cx="9677400" cy="18752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0" dirty="0"/>
              <a:t>Thanks for being here!</a:t>
            </a:r>
          </a:p>
          <a:p>
            <a:pPr>
              <a:lnSpc>
                <a:spcPct val="100000"/>
              </a:lnSpc>
            </a:pPr>
            <a:r>
              <a:rPr lang="en-US" b="0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DCFC4-4869-79B1-A516-F4556CAA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843"/>
          <a:stretch/>
        </p:blipFill>
        <p:spPr>
          <a:xfrm>
            <a:off x="5151590" y="6332130"/>
            <a:ext cx="1900558" cy="2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7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7E702-20B0-0C4F-CF40-A067C4D02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0D213-1040-7D8A-F532-D595A976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0296"/>
            <a:ext cx="10515600" cy="79681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Futura-Bold" panose="020B0602020204020303" pitchFamily="34" charset="-79"/>
                <a:cs typeface="Futura-Bold" panose="020B0602020204020303" pitchFamily="34" charset="-79"/>
              </a:rPr>
              <a:t>Southwest Regional Coordinators</a:t>
            </a:r>
          </a:p>
        </p:txBody>
      </p:sp>
      <p:pic>
        <p:nvPicPr>
          <p:cNvPr id="11" name="Picture 10" descr="Medium shot of a person smiling&#10;&#10;AI-generated content may be incorrect.">
            <a:extLst>
              <a:ext uri="{FF2B5EF4-FFF2-40B4-BE49-F238E27FC236}">
                <a16:creationId xmlns:a16="http://schemas.microsoft.com/office/drawing/2014/main" id="{8108C02C-8A61-7ED0-50B9-EBD750674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28" b="18006"/>
          <a:stretch>
            <a:fillRect/>
          </a:stretch>
        </p:blipFill>
        <p:spPr>
          <a:xfrm>
            <a:off x="6233593" y="1554480"/>
            <a:ext cx="3335524" cy="333552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43A707-7A70-CA3B-CCFC-D6ABB64C3F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74" b="19460"/>
          <a:stretch>
            <a:fillRect/>
          </a:stretch>
        </p:blipFill>
        <p:spPr>
          <a:xfrm>
            <a:off x="2622884" y="1621486"/>
            <a:ext cx="3335524" cy="333552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2F4B6C-938B-05CB-F02A-B81B3A2DE7B3}"/>
              </a:ext>
            </a:extLst>
          </p:cNvPr>
          <p:cNvSpPr txBox="1"/>
          <p:nvPr/>
        </p:nvSpPr>
        <p:spPr>
          <a:xfrm>
            <a:off x="303134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Nathan Younger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F83DF-8EDF-5000-65B4-8CEAE4D5E1EF}"/>
              </a:ext>
            </a:extLst>
          </p:cNvPr>
          <p:cNvSpPr txBox="1"/>
          <p:nvPr/>
        </p:nvSpPr>
        <p:spPr>
          <a:xfrm>
            <a:off x="664205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Breanna Nofsinger</a:t>
            </a:r>
          </a:p>
        </p:txBody>
      </p:sp>
    </p:spTree>
    <p:extLst>
      <p:ext uri="{BB962C8B-B14F-4D97-AF65-F5344CB8AC3E}">
        <p14:creationId xmlns:p14="http://schemas.microsoft.com/office/powerpoint/2010/main" val="284652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45643-A1D8-89DD-4A9C-A4024D825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83140-D77B-58BD-F50C-9B3EF37B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0296"/>
            <a:ext cx="10515600" cy="79681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Futura-Bold" panose="020B0602020204020303" pitchFamily="34" charset="-79"/>
                <a:cs typeface="Futura-Bold" panose="020B0602020204020303" pitchFamily="34" charset="-79"/>
              </a:rPr>
              <a:t>Olympic Regional Coordinators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81F2B3-9274-16F4-DE5A-C696CC11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28" b="18006"/>
          <a:stretch>
            <a:fillRect/>
          </a:stretch>
        </p:blipFill>
        <p:spPr>
          <a:xfrm>
            <a:off x="6233593" y="1554480"/>
            <a:ext cx="3335524" cy="333552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9B442F-6D8E-6E46-C9CE-5B6B81553F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20" b="19500"/>
          <a:stretch>
            <a:fillRect/>
          </a:stretch>
        </p:blipFill>
        <p:spPr>
          <a:xfrm>
            <a:off x="2622884" y="1621486"/>
            <a:ext cx="3335524" cy="333552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CAD36F-301D-1083-2CBC-C0CCE2C4A413}"/>
              </a:ext>
            </a:extLst>
          </p:cNvPr>
          <p:cNvSpPr txBox="1"/>
          <p:nvPr/>
        </p:nvSpPr>
        <p:spPr>
          <a:xfrm>
            <a:off x="303134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Megan Ritchie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3C7B90-B5CC-0EFC-793B-B145CB2910BE}"/>
              </a:ext>
            </a:extLst>
          </p:cNvPr>
          <p:cNvSpPr txBox="1"/>
          <p:nvPr/>
        </p:nvSpPr>
        <p:spPr>
          <a:xfrm>
            <a:off x="664205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Jaimee Dobson</a:t>
            </a:r>
          </a:p>
        </p:txBody>
      </p:sp>
    </p:spTree>
    <p:extLst>
      <p:ext uri="{BB962C8B-B14F-4D97-AF65-F5344CB8AC3E}">
        <p14:creationId xmlns:p14="http://schemas.microsoft.com/office/powerpoint/2010/main" val="673421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2AA3A-5F9E-4ADA-3527-175B930B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8D3E-F304-DFF3-750D-D7EE4EF6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0296"/>
            <a:ext cx="10515600" cy="79681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Futura-Bold" panose="020B0602020204020303" pitchFamily="34" charset="-79"/>
                <a:cs typeface="Futura-Bold" panose="020B0602020204020303" pitchFamily="34" charset="-79"/>
              </a:rPr>
              <a:t>Puget Sound South Regional Coordinators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2C048-8627-0218-FFE6-4FA6D32C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67" b="16667"/>
          <a:stretch/>
        </p:blipFill>
        <p:spPr>
          <a:xfrm>
            <a:off x="6233593" y="1554480"/>
            <a:ext cx="3335524" cy="333552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C0BEAF-42E6-97AB-6DD5-7C29C42F1C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12" r="48348" b="29437"/>
          <a:stretch>
            <a:fillRect/>
          </a:stretch>
        </p:blipFill>
        <p:spPr>
          <a:xfrm>
            <a:off x="2622883" y="1621486"/>
            <a:ext cx="3335525" cy="333552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09102D-CCBD-37E6-2BC1-9BC2DA1574F1}"/>
              </a:ext>
            </a:extLst>
          </p:cNvPr>
          <p:cNvSpPr txBox="1"/>
          <p:nvPr/>
        </p:nvSpPr>
        <p:spPr>
          <a:xfrm>
            <a:off x="303134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Gary Milbradt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4B4B0B-B534-3159-20AE-90EA5010CB3B}"/>
              </a:ext>
            </a:extLst>
          </p:cNvPr>
          <p:cNvSpPr txBox="1"/>
          <p:nvPr/>
        </p:nvSpPr>
        <p:spPr>
          <a:xfrm>
            <a:off x="664205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Adam Scroggins</a:t>
            </a:r>
          </a:p>
        </p:txBody>
      </p:sp>
    </p:spTree>
    <p:extLst>
      <p:ext uri="{BB962C8B-B14F-4D97-AF65-F5344CB8AC3E}">
        <p14:creationId xmlns:p14="http://schemas.microsoft.com/office/powerpoint/2010/main" val="1951175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BE04E-51BF-E7EB-50C0-1F55819C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0848-72AB-98AD-82A5-A1C227B2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0296"/>
            <a:ext cx="10515600" cy="79681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Futura-Bold" panose="020B0602020204020303" pitchFamily="34" charset="-79"/>
                <a:cs typeface="Futura-Bold" panose="020B0602020204020303" pitchFamily="34" charset="-79"/>
              </a:rPr>
              <a:t>Central Regional Coordinators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D5A822-BCC9-FE6B-5994-0A668B6843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80" b="16680"/>
          <a:stretch/>
        </p:blipFill>
        <p:spPr>
          <a:xfrm>
            <a:off x="6233593" y="1554480"/>
            <a:ext cx="3335524" cy="333552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A3134C-49B6-1CAE-2D6F-0807D1F762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667" b="16667"/>
          <a:stretch/>
        </p:blipFill>
        <p:spPr>
          <a:xfrm>
            <a:off x="2622883" y="1621486"/>
            <a:ext cx="3335525" cy="333552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EC195D-92D2-CBC0-E98E-B5BC78D3AF1B}"/>
              </a:ext>
            </a:extLst>
          </p:cNvPr>
          <p:cNvSpPr txBox="1"/>
          <p:nvPr/>
        </p:nvSpPr>
        <p:spPr>
          <a:xfrm>
            <a:off x="303134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Todd Smith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6585E2-7574-B9F3-3693-F2D6AA20E74D}"/>
              </a:ext>
            </a:extLst>
          </p:cNvPr>
          <p:cNvSpPr txBox="1"/>
          <p:nvPr/>
        </p:nvSpPr>
        <p:spPr>
          <a:xfrm>
            <a:off x="664205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Lauren Thomas</a:t>
            </a:r>
          </a:p>
        </p:txBody>
      </p:sp>
    </p:spTree>
    <p:extLst>
      <p:ext uri="{BB962C8B-B14F-4D97-AF65-F5344CB8AC3E}">
        <p14:creationId xmlns:p14="http://schemas.microsoft.com/office/powerpoint/2010/main" val="152474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1FCBB-3204-78EB-4B7E-F2385186D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5D2A-BF34-4388-FF04-CC2F4EC5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0296"/>
            <a:ext cx="10515600" cy="79681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Futura-Bold" panose="020B0602020204020303" pitchFamily="34" charset="-79"/>
                <a:cs typeface="Futura-Bold" panose="020B0602020204020303" pitchFamily="34" charset="-79"/>
              </a:rPr>
              <a:t>Eastern Regional Coordinators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F4A80B-B122-C314-5465-3D127AADFE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28" b="18006"/>
          <a:stretch>
            <a:fillRect/>
          </a:stretch>
        </p:blipFill>
        <p:spPr>
          <a:xfrm>
            <a:off x="6233593" y="1554480"/>
            <a:ext cx="3335524" cy="333552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8C7632-338A-DD9B-C621-394C44BCF4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667" b="16667"/>
          <a:stretch/>
        </p:blipFill>
        <p:spPr>
          <a:xfrm>
            <a:off x="2622883" y="1621486"/>
            <a:ext cx="3335525" cy="333552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607CC3-D1C2-B5B8-0E5E-6B388D60EA10}"/>
              </a:ext>
            </a:extLst>
          </p:cNvPr>
          <p:cNvSpPr txBox="1"/>
          <p:nvPr/>
        </p:nvSpPr>
        <p:spPr>
          <a:xfrm>
            <a:off x="303134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Jessa Nocis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B0B84B-ADB2-D585-2CE0-C66327DEF3E5}"/>
              </a:ext>
            </a:extLst>
          </p:cNvPr>
          <p:cNvSpPr txBox="1"/>
          <p:nvPr/>
        </p:nvSpPr>
        <p:spPr>
          <a:xfrm>
            <a:off x="664205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Brandon McDaniel</a:t>
            </a:r>
          </a:p>
        </p:txBody>
      </p:sp>
    </p:spTree>
    <p:extLst>
      <p:ext uri="{BB962C8B-B14F-4D97-AF65-F5344CB8AC3E}">
        <p14:creationId xmlns:p14="http://schemas.microsoft.com/office/powerpoint/2010/main" val="103087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FF5C6-9A49-1B10-E8DE-AF683E269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F2247-17D3-5E56-26A9-0CD618D88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0296"/>
            <a:ext cx="10515600" cy="79681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Futura-Bold" panose="020B0602020204020303" pitchFamily="34" charset="-79"/>
                <a:cs typeface="Futura-Bold" panose="020B0602020204020303" pitchFamily="34" charset="-79"/>
              </a:rPr>
              <a:t>Puget Sound North Regional Coordinators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F67E2F-4F36-2B7F-01D3-AEAE77F9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42" b="18020"/>
          <a:stretch>
            <a:fillRect/>
          </a:stretch>
        </p:blipFill>
        <p:spPr>
          <a:xfrm>
            <a:off x="6233593" y="1554480"/>
            <a:ext cx="3335524" cy="3335524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36E25F-4A14-71E5-5FBF-39E16B0FAE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651" b="16651"/>
          <a:stretch/>
        </p:blipFill>
        <p:spPr>
          <a:xfrm>
            <a:off x="2622883" y="1621486"/>
            <a:ext cx="3335525" cy="333552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9182E9-FB04-F2F3-6A31-5E446FCA1F30}"/>
              </a:ext>
            </a:extLst>
          </p:cNvPr>
          <p:cNvSpPr txBox="1"/>
          <p:nvPr/>
        </p:nvSpPr>
        <p:spPr>
          <a:xfrm>
            <a:off x="303134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Logan McKay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DC5881-2049-1CBF-4E21-FA278C6E532C}"/>
              </a:ext>
            </a:extLst>
          </p:cNvPr>
          <p:cNvSpPr txBox="1"/>
          <p:nvPr/>
        </p:nvSpPr>
        <p:spPr>
          <a:xfrm>
            <a:off x="6642050" y="5101388"/>
            <a:ext cx="251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Brian Long</a:t>
            </a:r>
          </a:p>
        </p:txBody>
      </p:sp>
    </p:spTree>
    <p:extLst>
      <p:ext uri="{BB962C8B-B14F-4D97-AF65-F5344CB8AC3E}">
        <p14:creationId xmlns:p14="http://schemas.microsoft.com/office/powerpoint/2010/main" val="3189887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EA1B9-A9D5-3C5B-E646-84BAEA744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5D80-A28E-00F1-D257-9A4A5BB3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93259"/>
            <a:ext cx="8138160" cy="1280160"/>
          </a:xfrm>
        </p:spPr>
        <p:txBody>
          <a:bodyPr/>
          <a:lstStyle/>
          <a:p>
            <a:r>
              <a:rPr lang="en-US" dirty="0"/>
              <a:t>Advisor Training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21B87-BA00-DD0C-73E9-F25398DFB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87525"/>
            <a:ext cx="8138160" cy="4200037"/>
          </a:xfrm>
        </p:spPr>
        <p:txBody>
          <a:bodyPr>
            <a:normAutofit lnSpcReduction="100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i="0" strike="sngStrike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October 1: </a:t>
            </a:r>
            <a:r>
              <a:rPr lang="en-US" sz="2000" i="0" strike="sngStrike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SkillsUSA Basics </a:t>
            </a:r>
            <a:br>
              <a:rPr lang="en-US" sz="2400" i="1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en-US" sz="2400" i="0" dirty="0">
              <a:solidFill>
                <a:srgbClr val="000000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ED1E2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October 2: </a:t>
            </a:r>
            <a:r>
              <a:rPr lang="en-US" sz="2000" i="0" dirty="0">
                <a:solidFill>
                  <a:srgbClr val="ED1E2D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NEW Regional Conference Best Practices</a:t>
            </a:r>
            <a:br>
              <a:rPr lang="en-US" sz="2400" i="0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en-US" sz="2400" i="0" dirty="0">
              <a:solidFill>
                <a:srgbClr val="000000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October 7: </a:t>
            </a:r>
            <a:r>
              <a:rPr lang="en-US" sz="2000" i="0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Crosswalk SkillsUSA Into Your Framework</a:t>
            </a:r>
            <a:br>
              <a:rPr lang="en-US" sz="2400" i="0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en-US" sz="2400" i="0" dirty="0">
              <a:solidFill>
                <a:srgbClr val="000000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October 9: </a:t>
            </a:r>
            <a:r>
              <a:rPr lang="en-US" sz="2000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Taking it to the Next Level - </a:t>
            </a:r>
            <a:r>
              <a:rPr lang="en-US" sz="2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Career Essentials and more! </a:t>
            </a:r>
            <a:br>
              <a:rPr lang="en-US" sz="2400" i="0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endParaRPr lang="en-US" sz="2400" i="0" dirty="0">
              <a:solidFill>
                <a:srgbClr val="000000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fontAlgn="base"/>
            <a:r>
              <a:rPr lang="en-US" sz="2400" i="0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October 14: </a:t>
            </a:r>
            <a:r>
              <a:rPr lang="en-US" sz="2000" i="0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Advanced SkillsUSA Advisor Teaching Tools</a:t>
            </a:r>
          </a:p>
          <a:p>
            <a:pPr marL="0" indent="0" fontAlgn="base">
              <a:buNone/>
            </a:pPr>
            <a:r>
              <a:rPr lang="en-US" sz="2000" i="1" dirty="0">
                <a:solidFill>
                  <a:srgbClr val="000000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						</a:t>
            </a:r>
            <a:r>
              <a:rPr lang="en-US" sz="2000" i="1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Welcome Pathful!</a:t>
            </a:r>
          </a:p>
        </p:txBody>
      </p:sp>
    </p:spTree>
    <p:extLst>
      <p:ext uri="{BB962C8B-B14F-4D97-AF65-F5344CB8AC3E}">
        <p14:creationId xmlns:p14="http://schemas.microsoft.com/office/powerpoint/2010/main" val="2708660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20094</TotalTime>
  <Words>1179</Words>
  <Application>Microsoft Macintosh PowerPoint</Application>
  <PresentationFormat>Widescreen</PresentationFormat>
  <Paragraphs>187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Futura Std Book</vt:lpstr>
      <vt:lpstr>Futura Medium</vt:lpstr>
      <vt:lpstr>Aptos</vt:lpstr>
      <vt:lpstr>Futura-Bold</vt:lpstr>
      <vt:lpstr>Arial</vt:lpstr>
      <vt:lpstr>Office Theme</vt:lpstr>
      <vt:lpstr>NEW Regional Conference Best practices</vt:lpstr>
      <vt:lpstr>Meet your State Staff</vt:lpstr>
      <vt:lpstr>Southwest Regional Coordinators</vt:lpstr>
      <vt:lpstr>Olympic Regional Coordinators</vt:lpstr>
      <vt:lpstr>Puget Sound South Regional Coordinators</vt:lpstr>
      <vt:lpstr>Central Regional Coordinators</vt:lpstr>
      <vt:lpstr>Eastern Regional Coordinators</vt:lpstr>
      <vt:lpstr>Puget Sound North Regional Coordinators</vt:lpstr>
      <vt:lpstr>Advisor Training Series</vt:lpstr>
      <vt:lpstr>All NEW  Regional Programming</vt:lpstr>
      <vt:lpstr> Advisor and Student Overview </vt:lpstr>
      <vt:lpstr> Pre-Competition Requirements</vt:lpstr>
      <vt:lpstr> Testing Procedures</vt:lpstr>
      <vt:lpstr> Post-Testing Procedures</vt:lpstr>
      <vt:lpstr> Key Reminders </vt:lpstr>
      <vt:lpstr> Contest Host Overview  </vt:lpstr>
      <vt:lpstr> Pre-Competition Responsibilities</vt:lpstr>
      <vt:lpstr> Testing Procedures</vt:lpstr>
      <vt:lpstr> Post-Testing Procedures</vt:lpstr>
      <vt:lpstr> Key Reminders</vt:lpstr>
      <vt:lpstr>Communication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 Wheeler</dc:creator>
  <cp:lastModifiedBy>Karmen Warner</cp:lastModifiedBy>
  <cp:revision>71</cp:revision>
  <dcterms:created xsi:type="dcterms:W3CDTF">2025-07-14T16:44:40Z</dcterms:created>
  <dcterms:modified xsi:type="dcterms:W3CDTF">2025-10-02T20:09:29Z</dcterms:modified>
</cp:coreProperties>
</file>