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51"/>
  </p:notesMasterIdLst>
  <p:handoutMasterIdLst>
    <p:handoutMasterId r:id="rId52"/>
  </p:handoutMasterIdLst>
  <p:sldIdLst>
    <p:sldId id="258" r:id="rId2"/>
    <p:sldId id="392" r:id="rId3"/>
    <p:sldId id="260" r:id="rId4"/>
    <p:sldId id="393" r:id="rId5"/>
    <p:sldId id="319" r:id="rId6"/>
    <p:sldId id="397" r:id="rId7"/>
    <p:sldId id="331" r:id="rId8"/>
    <p:sldId id="398" r:id="rId9"/>
    <p:sldId id="316" r:id="rId10"/>
    <p:sldId id="313" r:id="rId11"/>
    <p:sldId id="399" r:id="rId12"/>
    <p:sldId id="400" r:id="rId13"/>
    <p:sldId id="408" r:id="rId14"/>
    <p:sldId id="315" r:id="rId15"/>
    <p:sldId id="401" r:id="rId16"/>
    <p:sldId id="402" r:id="rId17"/>
    <p:sldId id="320" r:id="rId18"/>
    <p:sldId id="322" r:id="rId19"/>
    <p:sldId id="403" r:id="rId20"/>
    <p:sldId id="404" r:id="rId21"/>
    <p:sldId id="327" r:id="rId22"/>
    <p:sldId id="330" r:id="rId23"/>
    <p:sldId id="333" r:id="rId24"/>
    <p:sldId id="405" r:id="rId25"/>
    <p:sldId id="321" r:id="rId26"/>
    <p:sldId id="406" r:id="rId27"/>
    <p:sldId id="332" r:id="rId28"/>
    <p:sldId id="337" r:id="rId29"/>
    <p:sldId id="334" r:id="rId30"/>
    <p:sldId id="328" r:id="rId31"/>
    <p:sldId id="381" r:id="rId32"/>
    <p:sldId id="336" r:id="rId33"/>
    <p:sldId id="377" r:id="rId34"/>
    <p:sldId id="376" r:id="rId35"/>
    <p:sldId id="378" r:id="rId36"/>
    <p:sldId id="380" r:id="rId37"/>
    <p:sldId id="360" r:id="rId38"/>
    <p:sldId id="351" r:id="rId39"/>
    <p:sldId id="361" r:id="rId40"/>
    <p:sldId id="345" r:id="rId41"/>
    <p:sldId id="279" r:id="rId42"/>
    <p:sldId id="346" r:id="rId43"/>
    <p:sldId id="407" r:id="rId44"/>
    <p:sldId id="409" r:id="rId45"/>
    <p:sldId id="342" r:id="rId46"/>
    <p:sldId id="325" r:id="rId47"/>
    <p:sldId id="266" r:id="rId48"/>
    <p:sldId id="394" r:id="rId49"/>
    <p:sldId id="314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am scroggins" initials="as" lastIdx="1" clrIdx="0">
    <p:extLst>
      <p:ext uri="{19B8F6BF-5375-455C-9EA6-DF929625EA0E}">
        <p15:presenceInfo xmlns:p15="http://schemas.microsoft.com/office/powerpoint/2012/main" userId="16fbe9ad04c9f2c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1"/>
    <a:srgbClr val="003C71"/>
    <a:srgbClr val="DA29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86082" autoAdjust="0"/>
  </p:normalViewPr>
  <p:slideViewPr>
    <p:cSldViewPr snapToGrid="0" snapToObjects="1">
      <p:cViewPr varScale="1">
        <p:scale>
          <a:sx n="96" d="100"/>
          <a:sy n="96" d="100"/>
        </p:scale>
        <p:origin x="72" y="3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84" d="100"/>
          <a:sy n="84" d="100"/>
        </p:scale>
        <p:origin x="146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EC5FA66-A3CC-8FC0-5885-F9CFE229EA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7FE032-A591-0A92-BDF3-3C645F8D77B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376490-D1C2-43E6-83A3-A4B81000946F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F26CB0-C69C-4E9C-73B8-82EA5C5AEF1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598AD6-1F75-8A45-7AD5-386608FF73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2A125B-9FE5-4A55-8917-EBB99A39F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2218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D6737A-C147-425F-AAE7-D3367EF8F4A5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018563-E8BB-4D47-A5A6-A070855D9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08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ill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B202CEF-B218-086D-47A6-BA391328DD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5829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3E70D2-5703-8394-1D9B-FD8E7E944C2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987892"/>
            <a:ext cx="9144000" cy="914977"/>
          </a:xfrm>
        </p:spPr>
        <p:txBody>
          <a:bodyPr anchor="b"/>
          <a:lstStyle>
            <a:lvl1pPr algn="ctr">
              <a:defRPr sz="6000" b="1" i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C00ED8-7DC6-0B19-3BAE-CF8EA1F571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70075"/>
            <a:ext cx="9144000" cy="510730"/>
          </a:xfrm>
        </p:spPr>
        <p:txBody>
          <a:bodyPr/>
          <a:lstStyle>
            <a:lvl1pPr marL="0" indent="0" algn="ctr">
              <a:buNone/>
              <a:defRPr sz="2400" b="1" i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39D47D-5651-61D2-5140-3BE87F4F6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C598639-FF27-5846-BFF5-C6B1630282CD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5A1989-207E-364F-4BDF-5443415B8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B588A-A5EE-9BB7-9B3E-B64B5A779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00F337C-E661-0D49-BC7C-43557BCF77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730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FD13D3C-A84E-4542-5FD8-80EE8019B2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8593" t="32961" r="14682"/>
          <a:stretch>
            <a:fillRect/>
          </a:stretch>
        </p:blipFill>
        <p:spPr>
          <a:xfrm>
            <a:off x="28577" y="0"/>
            <a:ext cx="1213484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6DE330-D5A9-0363-398B-E18E4175B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906" y="365125"/>
            <a:ext cx="9965803" cy="96380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23E61-409F-385D-7E65-7B6B7B73E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282651" cy="4351338"/>
          </a:xfrm>
        </p:spPr>
        <p:txBody>
          <a:bodyPr/>
          <a:lstStyle>
            <a:lvl1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5E08B-8F79-B7F4-09F3-B7800AAE9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C598639-FF27-5846-BFF5-C6B1630282CD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F2ED67-3F22-A092-4CE0-EA4324CE4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EBB3A7-F841-BF05-401F-95792349C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00F337C-E661-0D49-BC7C-43557BCF77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CB15A8-2A56-0FF6-E15B-FE555D2C5057}"/>
              </a:ext>
            </a:extLst>
          </p:cNvPr>
          <p:cNvSpPr/>
          <p:nvPr userDrawn="1"/>
        </p:nvSpPr>
        <p:spPr>
          <a:xfrm>
            <a:off x="567159" y="1405243"/>
            <a:ext cx="9557229" cy="495110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7EDCB4-696A-6010-F747-679A4570B9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81150" y="4868863"/>
            <a:ext cx="2325511" cy="13081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B4B7B89-15C5-83DD-F376-537CF3A1BDD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81150" y="3924948"/>
            <a:ext cx="2325511" cy="132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49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73B19D2-6D59-C18A-F317-7448577248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8593" t="32961" r="14682"/>
          <a:stretch>
            <a:fillRect/>
          </a:stretch>
        </p:blipFill>
        <p:spPr>
          <a:xfrm>
            <a:off x="28577" y="0"/>
            <a:ext cx="12134846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4E04992-A5C9-0DE8-492F-7B93F26CCA50}"/>
              </a:ext>
            </a:extLst>
          </p:cNvPr>
          <p:cNvSpPr/>
          <p:nvPr userDrawn="1"/>
        </p:nvSpPr>
        <p:spPr>
          <a:xfrm>
            <a:off x="443694" y="1481559"/>
            <a:ext cx="5424671" cy="4874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CCF3AB-F6F2-4D49-21E2-EECCB3A9BDEE}"/>
              </a:ext>
            </a:extLst>
          </p:cNvPr>
          <p:cNvSpPr/>
          <p:nvPr userDrawn="1"/>
        </p:nvSpPr>
        <p:spPr>
          <a:xfrm>
            <a:off x="6323638" y="1481559"/>
            <a:ext cx="5424668" cy="4874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BA51C7-6B7C-FF25-5543-4D9E4F8F4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08" y="557604"/>
            <a:ext cx="9208625" cy="746186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D3054-3E66-3337-4A8B-217177946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608" y="1666755"/>
            <a:ext cx="5069711" cy="4387336"/>
          </a:xfrm>
        </p:spPr>
        <p:txBody>
          <a:bodyPr/>
          <a:lstStyle>
            <a:lvl1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AE5AA4-B342-48F9-8753-A723A9CC30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5682" y="1666755"/>
            <a:ext cx="5069710" cy="4387336"/>
          </a:xfrm>
        </p:spPr>
        <p:txBody>
          <a:bodyPr/>
          <a:lstStyle>
            <a:lvl1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692EA1-B0F9-1111-DFCF-048BDC302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C598639-FF27-5846-BFF5-C6B1630282CD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DFB844-F7B3-E7FA-2630-890B1132F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FC6D81-FB25-F3F0-F741-484592003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00F337C-E661-0D49-BC7C-43557BCF77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728B62-C153-1E00-3770-293CFAE4C2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81150" y="4868863"/>
            <a:ext cx="2325511" cy="1308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F47AE8-FADB-04A1-DEBA-1C8FD6866F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81150" y="3924948"/>
            <a:ext cx="2325511" cy="132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752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lumn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FC90840-CCB3-57CE-5BBD-A83A08803B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5669162-329D-2652-2694-7BBB8E153BB7}"/>
              </a:ext>
            </a:extLst>
          </p:cNvPr>
          <p:cNvSpPr/>
          <p:nvPr userDrawn="1"/>
        </p:nvSpPr>
        <p:spPr>
          <a:xfrm>
            <a:off x="443694" y="1481559"/>
            <a:ext cx="5424671" cy="484462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6D7787-377B-B885-B4D3-AA3C3FFBC380}"/>
              </a:ext>
            </a:extLst>
          </p:cNvPr>
          <p:cNvSpPr/>
          <p:nvPr userDrawn="1"/>
        </p:nvSpPr>
        <p:spPr>
          <a:xfrm>
            <a:off x="6323638" y="1481559"/>
            <a:ext cx="5424668" cy="484462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5CFCBB-0C15-2782-899C-746A52996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431" y="531812"/>
            <a:ext cx="10515600" cy="855297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3262BB-E26D-0463-8C5C-D98A33998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5950" y="1620535"/>
            <a:ext cx="5196669" cy="453963"/>
          </a:xfrm>
        </p:spPr>
        <p:txBody>
          <a:bodyPr anchor="b"/>
          <a:lstStyle>
            <a:lvl1pPr marL="0" indent="0" algn="ctr">
              <a:buNone/>
              <a:defRPr sz="2400" b="1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1064A1-F767-2F4C-DA1B-0A3B597428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9431" y="2224804"/>
            <a:ext cx="5183188" cy="3868315"/>
          </a:xfrm>
        </p:spPr>
        <p:txBody>
          <a:bodyPr/>
          <a:lstStyle>
            <a:lvl1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54EFB9-6F67-C43E-7629-0031BD7E62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31982" y="1620535"/>
            <a:ext cx="5077428" cy="453963"/>
          </a:xfrm>
        </p:spPr>
        <p:txBody>
          <a:bodyPr anchor="b"/>
          <a:lstStyle>
            <a:lvl1pPr marL="0" indent="0" algn="ctr">
              <a:buNone/>
              <a:defRPr sz="2400" b="1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CAB365-FAFE-5659-9B99-794951BA54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31982" y="2224804"/>
            <a:ext cx="5077428" cy="3868315"/>
          </a:xfrm>
        </p:spPr>
        <p:txBody>
          <a:bodyPr/>
          <a:lstStyle>
            <a:lvl1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1A4B9D-8C97-9FA6-90B5-1C9E0422A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C598639-FF27-5846-BFF5-C6B1630282CD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C8AC78-2100-88FE-4D4B-6D5110FE1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B74B22-0554-5AE0-5DFC-7C35E4F4F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00F337C-E661-0D49-BC7C-43557BCF77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229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59D9DC-C04E-BD83-5B7C-564D076D26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D44BED-46CB-D486-3923-9D9D749E7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 i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1ECC8F7-F3A9-A711-3F52-7F3672554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83393" y="1849055"/>
            <a:ext cx="8419959" cy="963803"/>
          </a:xfrm>
        </p:spPr>
        <p:txBody>
          <a:bodyPr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F0EB290-643B-AD8E-7449-72A3FC8984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82850" y="3633788"/>
            <a:ext cx="8420100" cy="1042987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9682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enter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6F7980-7755-9BC7-C7D8-FD1903CCA7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C75A4B-A9F7-E04E-3F69-F93804D18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598639-FF27-5846-BFF5-C6B1630282CD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89BDFF-9D79-5B66-8DDB-3BA98A06F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767654-2B3B-7A26-0683-31C4556B5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0F337C-E661-0D49-BC7C-43557BCF77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0838D4-3141-3675-3BED-884C72B57298}"/>
              </a:ext>
            </a:extLst>
          </p:cNvPr>
          <p:cNvSpPr/>
          <p:nvPr userDrawn="1"/>
        </p:nvSpPr>
        <p:spPr>
          <a:xfrm>
            <a:off x="486136" y="474561"/>
            <a:ext cx="11331616" cy="58817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934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35A9F7F-CF1B-1497-997E-748B932E8E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24CBFA-6125-44F8-83E8-7D33870D6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912" y="365125"/>
            <a:ext cx="7972426" cy="96380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F9B884-ABB0-E676-C8FD-80F00D43C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C598639-FF27-5846-BFF5-C6B1630282CD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FD7FDC-257C-3DDB-CAAE-9F117978E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4AB0A3-F0C2-8748-C76F-683C5C959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00F337C-E661-0D49-BC7C-43557BCF77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7E69929-80AE-63B1-5391-0FA8EFCB4A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71913" y="1657350"/>
            <a:ext cx="7972425" cy="448627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4AE5D26D-6107-4B7F-BA0F-F14C0279AE6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186" y="598607"/>
            <a:ext cx="2710660" cy="126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59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AL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DFDFFF7-3E51-0D39-6C5C-88977283CD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5BD6EA-4CFD-E21A-3BE4-8C4F0F4A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379120"/>
            <a:ext cx="5746146" cy="963803"/>
          </a:xfrm>
        </p:spPr>
        <p:txBody>
          <a:bodyPr/>
          <a:lstStyle>
            <a:lvl1pPr algn="ctr">
              <a:defRPr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D3B8BF-9679-C85B-3B4A-CF8F926AB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C598639-FF27-5846-BFF5-C6B1630282CD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4B2B2F-36DB-3CCA-F65B-E5FA511DE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6C7AEE-0121-A227-3B3C-D2216CE45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00F337C-E661-0D49-BC7C-43557BCF77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F7FAAD60-6CEF-8E88-C7D9-E245545513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1664" y="603095"/>
            <a:ext cx="3112134" cy="14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026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5EF04B-1E19-06F7-BD73-EFACE06155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8593" t="32961" r="14682"/>
          <a:stretch>
            <a:fillRect/>
          </a:stretch>
        </p:blipFill>
        <p:spPr>
          <a:xfrm>
            <a:off x="28577" y="0"/>
            <a:ext cx="12134846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0F1019-8121-4E1A-A932-980F6C3CB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906" y="365125"/>
            <a:ext cx="9965803" cy="96380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A1ADC9A-ACF8-4EC8-B7D6-D1CAC196C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282651" cy="4351338"/>
          </a:xfrm>
        </p:spPr>
        <p:txBody>
          <a:bodyPr/>
          <a:lstStyle>
            <a:lvl1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FCC392E-802A-4281-8F8D-B3912837C8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C598639-FF27-5846-BFF5-C6B1630282CD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79F1602-9B9A-4145-9663-70D607A2F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2590553-007B-4A78-B97C-518ADBC90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00F337C-E661-0D49-BC7C-43557BCF77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D9B117-92A1-4E76-B4A5-40547921A77C}"/>
              </a:ext>
            </a:extLst>
          </p:cNvPr>
          <p:cNvSpPr/>
          <p:nvPr userDrawn="1"/>
        </p:nvSpPr>
        <p:spPr>
          <a:xfrm>
            <a:off x="567159" y="1405243"/>
            <a:ext cx="9617396" cy="495110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9BB8C9-4926-FA7A-87A5-8A67F46185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81150" y="4868863"/>
            <a:ext cx="2325511" cy="1308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081BF3-A1FE-531D-4617-670BD6A090F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81150" y="3924948"/>
            <a:ext cx="2325511" cy="132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173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40E42C-667D-30C4-2A94-69DC5D1FE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3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E50AB2-CB75-63B2-A639-F6B1CB40C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65AB0-6A15-3BFC-4B96-CD46B8DCD0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98639-FF27-5846-BFF5-C6B1630282CD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38AA3-CAA2-2B69-9014-0DDA6B023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13C6E-7433-C7BD-DD84-165D253C3F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F337C-E661-0D49-BC7C-43557BCF7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76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app.leg.wa.gov/RCW/default.aspx?cite=28A.700.010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ospi.k12.wa.us/sites/default/files/2024-03/2024-25-state-approved-irc-list.xlsx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drive.google.com/drive/folders/1KnQIhs5zLa56Gi7edyY-myNLcNXgHJdI?usp=sharing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KnQIhs5zLa56Gi7edyY-myNLcNXgHJdI?usp=sharing" TargetMode="External"/><Relationship Id="rId2" Type="http://schemas.openxmlformats.org/officeDocument/2006/relationships/hyperlink" Target="https://docs.google.com/forms/d/e/1FAIpQLScs-zstL3byJJBK2UMwjQccq47avC_K1BJiAaKvnjBIuguusg/viewfor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s://drive.google.com/drive/folders/1748l5sk5JB93-a1lgXhNt-dk-cWoeH2U?usp=drive_link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director@skillsusawashington.or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pugetsoundsouth@skillsusawashington.org" TargetMode="External"/><Relationship Id="rId4" Type="http://schemas.openxmlformats.org/officeDocument/2006/relationships/hyperlink" Target="mailto:Courtney@skillsusawashington.org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skillsusawashington.org/events/month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mycareeressentials.org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skillsusawashington.us13.list-manage.com/subscribe?u=331a13d9eb8c80b00686fb26e&amp;id=c07713c4b7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1.png"/><Relationship Id="rId7" Type="http://schemas.openxmlformats.org/officeDocument/2006/relationships/image" Target="../media/image15.png"/><Relationship Id="rId12" Type="http://schemas.openxmlformats.org/officeDocument/2006/relationships/image" Target="../media/image39.png"/><Relationship Id="rId2" Type="http://schemas.openxmlformats.org/officeDocument/2006/relationships/hyperlink" Target="https://www.skillsusa.org/shop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mailto:Southwest@skillsusawashington.org" TargetMode="External"/><Relationship Id="rId13" Type="http://schemas.openxmlformats.org/officeDocument/2006/relationships/hyperlink" Target="https://www.linkedin.com/company/skillsusa-washington/" TargetMode="External"/><Relationship Id="rId18" Type="http://schemas.openxmlformats.org/officeDocument/2006/relationships/hyperlink" Target="https://skillsusa.egnyte.com/fl/15tD1e2fZI#folder-link/Membership%20Kit" TargetMode="External"/><Relationship Id="rId3" Type="http://schemas.openxmlformats.org/officeDocument/2006/relationships/hyperlink" Target="mailto:director@skillsusawashington.org" TargetMode="External"/><Relationship Id="rId21" Type="http://schemas.openxmlformats.org/officeDocument/2006/relationships/hyperlink" Target="https://skillsusawashington.org/resources/students/" TargetMode="External"/><Relationship Id="rId7" Type="http://schemas.openxmlformats.org/officeDocument/2006/relationships/hyperlink" Target="mailto:Olympic@skillsusawashington.org" TargetMode="External"/><Relationship Id="rId12" Type="http://schemas.openxmlformats.org/officeDocument/2006/relationships/hyperlink" Target="https://linktr.ee/skillsusawashington" TargetMode="External"/><Relationship Id="rId17" Type="http://schemas.openxmlformats.org/officeDocument/2006/relationships/hyperlink" Target="https://skillsusawashington.org/wp-content/uploads/2024/04/SkillsUSA-Framework.pdf" TargetMode="External"/><Relationship Id="rId2" Type="http://schemas.openxmlformats.org/officeDocument/2006/relationships/hyperlink" Target="https://skillsusawashington.us13.list-manage.com/subscribe?u=331a13d9eb8c80b00686fb26e&amp;id=c07713c4b7" TargetMode="External"/><Relationship Id="rId16" Type="http://schemas.openxmlformats.org/officeDocument/2006/relationships/hyperlink" Target="https://skillsusa.egnyte.com/dl/M8mglm2Zwt" TargetMode="External"/><Relationship Id="rId20" Type="http://schemas.openxmlformats.org/officeDocument/2006/relationships/hyperlink" Target="https://skillsusawashington.org/wp-content/uploads/2024/06/MemberEnrollmentAdvisorInstructions_UPDATED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Eastern@skillsusawashington.org" TargetMode="External"/><Relationship Id="rId11" Type="http://schemas.openxmlformats.org/officeDocument/2006/relationships/hyperlink" Target="mailto:customercare@skillsusa.org" TargetMode="External"/><Relationship Id="rId5" Type="http://schemas.openxmlformats.org/officeDocument/2006/relationships/hyperlink" Target="mailto:Central@skillsusawashington.org" TargetMode="External"/><Relationship Id="rId15" Type="http://schemas.openxmlformats.org/officeDocument/2006/relationships/hyperlink" Target="https://skillsusawashington.org/resources/advisors/" TargetMode="External"/><Relationship Id="rId10" Type="http://schemas.openxmlformats.org/officeDocument/2006/relationships/hyperlink" Target="mailto:Pugetsoundsouth@skillsusawashington.org" TargetMode="External"/><Relationship Id="rId19" Type="http://schemas.openxmlformats.org/officeDocument/2006/relationships/hyperlink" Target="https://brandfolder.com/portals/skillsusa" TargetMode="External"/><Relationship Id="rId4" Type="http://schemas.openxmlformats.org/officeDocument/2006/relationships/hyperlink" Target="mailto:courtney@skillsusawashington.org" TargetMode="External"/><Relationship Id="rId9" Type="http://schemas.openxmlformats.org/officeDocument/2006/relationships/hyperlink" Target="mailto:Pugetsoundnorth@skillsusawashington.org" TargetMode="External"/><Relationship Id="rId14" Type="http://schemas.openxmlformats.org/officeDocument/2006/relationships/hyperlink" Target="https://www.facebook.com/skillsusawa/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skillsusa.org/about/skillsusa-framewor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ospi.k12.wa.us/sites/default/files/2023-08/washingtoncteleadershipskills.pdf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06853F8-FAD0-4091-9D6C-AF51C0F22D0D}"/>
              </a:ext>
            </a:extLst>
          </p:cNvPr>
          <p:cNvSpPr txBox="1">
            <a:spLocks/>
          </p:cNvSpPr>
          <p:nvPr/>
        </p:nvSpPr>
        <p:spPr>
          <a:xfrm>
            <a:off x="581890" y="1433945"/>
            <a:ext cx="9563596" cy="41771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SkillsUSA Washington</a:t>
            </a:r>
            <a:endParaRPr lang="en-US" i="0" dirty="0">
              <a:solidFill>
                <a:srgbClr val="000000"/>
              </a:solidFill>
              <a:effectLst/>
              <a:latin typeface="Arial Black" panose="020B0A04020102020204" pitchFamily="34" charset="0"/>
            </a:endParaRPr>
          </a:p>
          <a:p>
            <a:pPr algn="ctr"/>
            <a:r>
              <a:rPr lang="en-US" sz="2800" dirty="0">
                <a:solidFill>
                  <a:srgbClr val="000000"/>
                </a:solidFill>
                <a:latin typeface="Arial Black" panose="020B0A04020102020204" pitchFamily="34" charset="0"/>
              </a:rPr>
              <a:t>Integrating SkillsUSA into your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  <a:latin typeface="Arial Black" panose="020B0A04020102020204" pitchFamily="34" charset="0"/>
              </a:rPr>
              <a:t>Classroom Framework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17881F0-E053-4CD4-A590-56029EBFAE57}"/>
              </a:ext>
            </a:extLst>
          </p:cNvPr>
          <p:cNvSpPr txBox="1">
            <a:spLocks/>
          </p:cNvSpPr>
          <p:nvPr/>
        </p:nvSpPr>
        <p:spPr>
          <a:xfrm>
            <a:off x="581891" y="5771535"/>
            <a:ext cx="9563595" cy="5107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tx1"/>
                </a:solidFill>
              </a:rPr>
              <a:t>October 7</a:t>
            </a:r>
            <a:r>
              <a:rPr lang="en-US" b="1" baseline="30000" dirty="0">
                <a:solidFill>
                  <a:schemeClr val="tx1"/>
                </a:solidFill>
              </a:rPr>
              <a:t>th</a:t>
            </a:r>
            <a:r>
              <a:rPr lang="en-US" b="1" dirty="0">
                <a:solidFill>
                  <a:schemeClr val="tx1"/>
                </a:solidFill>
              </a:rPr>
              <a:t>, 2025 – Virtual </a:t>
            </a:r>
            <a:r>
              <a:rPr lang="en-US" b="1" baseline="30000" dirty="0">
                <a:solidFill>
                  <a:schemeClr val="tx1"/>
                </a:solidFill>
              </a:rPr>
              <a:t> 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993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95A63-2D6A-47AA-A3EA-E632F59C7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RCW 28A.700.010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04CEE-3A27-4A43-8EC0-280BDA7A8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6" y="1485900"/>
            <a:ext cx="9410663" cy="5067300"/>
          </a:xfrm>
        </p:spPr>
        <p:txBody>
          <a:bodyPr>
            <a:normAutofit lnSpcReduction="10000"/>
          </a:bodyPr>
          <a:lstStyle/>
          <a:p>
            <a:pPr marL="36900" indent="0">
              <a:buNone/>
            </a:pPr>
            <a:r>
              <a:rPr lang="en-US" b="1" dirty="0"/>
              <a:t>Career and technical education—Plans—Standards—Technical assistance—Leadership development.</a:t>
            </a:r>
          </a:p>
          <a:p>
            <a:pPr marL="36900" indent="0">
              <a:buNone/>
            </a:pPr>
            <a:r>
              <a:rPr lang="en-US" dirty="0"/>
              <a:t>Frameworks are a tool used by OSPI to ensure we are meeting the expectations of </a:t>
            </a:r>
            <a:r>
              <a:rPr lang="en-US" dirty="0">
                <a:hlinkClick r:id="rId2"/>
              </a:rPr>
              <a:t>RCW 28A.700.010 </a:t>
            </a:r>
            <a:endParaRPr lang="en-US" dirty="0"/>
          </a:p>
          <a:p>
            <a:pPr lvl="1"/>
            <a:r>
              <a:rPr lang="en-US" dirty="0"/>
              <a:t>Ensure academic rigor</a:t>
            </a:r>
          </a:p>
          <a:p>
            <a:pPr lvl="1"/>
            <a:r>
              <a:rPr lang="en-US" dirty="0"/>
              <a:t>Align with the state’s education reform requirements, including the </a:t>
            </a:r>
            <a:r>
              <a:rPr lang="en-US" u="sng" dirty="0"/>
              <a:t>Washington State Learning Standards</a:t>
            </a:r>
          </a:p>
          <a:p>
            <a:pPr lvl="1"/>
            <a:r>
              <a:rPr lang="en-US" dirty="0"/>
              <a:t>Help address the skills gap of Washington’s economy</a:t>
            </a:r>
          </a:p>
          <a:p>
            <a:pPr lvl="1"/>
            <a:r>
              <a:rPr lang="en-US" dirty="0"/>
              <a:t>Maintain strong relationships with </a:t>
            </a:r>
            <a:r>
              <a:rPr lang="en-US" u="sng" dirty="0"/>
              <a:t>local CTE advisory </a:t>
            </a:r>
            <a:r>
              <a:rPr lang="en-US" dirty="0"/>
              <a:t>councils for the design and delivery of career and technical education</a:t>
            </a:r>
          </a:p>
          <a:p>
            <a:pPr lvl="1"/>
            <a:r>
              <a:rPr lang="en-US" dirty="0"/>
              <a:t>Align with </a:t>
            </a:r>
            <a:r>
              <a:rPr lang="en-US" u="sng" dirty="0"/>
              <a:t>current industry standards</a:t>
            </a:r>
          </a:p>
          <a:p>
            <a:pPr lvl="1"/>
            <a:r>
              <a:rPr lang="en-US" dirty="0"/>
              <a:t>Align with </a:t>
            </a:r>
            <a:r>
              <a:rPr lang="en-US" u="sng" dirty="0"/>
              <a:t>state academic standards</a:t>
            </a:r>
          </a:p>
          <a:p>
            <a:pPr lvl="1"/>
            <a:r>
              <a:rPr lang="en-US" dirty="0"/>
              <a:t>Annually approved by advisory committee</a:t>
            </a:r>
          </a:p>
        </p:txBody>
      </p:sp>
    </p:spTree>
    <p:extLst>
      <p:ext uri="{BB962C8B-B14F-4D97-AF65-F5344CB8AC3E}">
        <p14:creationId xmlns:p14="http://schemas.microsoft.com/office/powerpoint/2010/main" val="2732556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95A63-2D6A-47AA-A3EA-E632F59C7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Value of a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04CEE-3A27-4A43-8EC0-280BDA7A8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5" y="1441938"/>
            <a:ext cx="9410663" cy="4882662"/>
          </a:xfrm>
        </p:spPr>
        <p:txBody>
          <a:bodyPr>
            <a:normAutofit/>
          </a:bodyPr>
          <a:lstStyle/>
          <a:p>
            <a:r>
              <a:rPr lang="en-US" dirty="0"/>
              <a:t>Outlines course development</a:t>
            </a:r>
          </a:p>
          <a:p>
            <a:r>
              <a:rPr lang="en-US" dirty="0"/>
              <a:t>"Living" document to outline pacing of curriculum</a:t>
            </a:r>
          </a:p>
          <a:p>
            <a:r>
              <a:rPr lang="en-US" dirty="0"/>
              <a:t>Tool to align equivalency credit, dual credit and Industry Recognized Certifications (</a:t>
            </a:r>
            <a:r>
              <a:rPr lang="en-US" dirty="0">
                <a:hlinkClick r:id="rId2"/>
              </a:rPr>
              <a:t>IRC</a:t>
            </a:r>
            <a:r>
              <a:rPr lang="en-US" dirty="0"/>
              <a:t>) competencies</a:t>
            </a:r>
          </a:p>
          <a:p>
            <a:r>
              <a:rPr lang="en-US" dirty="0"/>
              <a:t>Outline for development of extended and work-based learning activities </a:t>
            </a:r>
          </a:p>
        </p:txBody>
      </p:sp>
    </p:spTree>
    <p:extLst>
      <p:ext uri="{BB962C8B-B14F-4D97-AF65-F5344CB8AC3E}">
        <p14:creationId xmlns:p14="http://schemas.microsoft.com/office/powerpoint/2010/main" val="1939080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95A63-2D6A-47AA-A3EA-E632F59C7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04CEE-3A27-4A43-8EC0-280BDA7A8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6" y="1433146"/>
            <a:ext cx="9291762" cy="4891454"/>
          </a:xfrm>
        </p:spPr>
        <p:txBody>
          <a:bodyPr>
            <a:normAutofit/>
          </a:bodyPr>
          <a:lstStyle/>
          <a:p>
            <a:r>
              <a:rPr lang="en-US" dirty="0"/>
              <a:t>A Google drive has been created</a:t>
            </a:r>
          </a:p>
          <a:p>
            <a:pPr marL="450000" lvl="1" indent="0">
              <a:buNone/>
            </a:pPr>
            <a:r>
              <a:rPr lang="en-US" b="1" dirty="0"/>
              <a:t>Contents:</a:t>
            </a:r>
          </a:p>
          <a:p>
            <a:pPr lvl="1"/>
            <a:r>
              <a:rPr lang="en-US" dirty="0"/>
              <a:t>OSPI-</a:t>
            </a:r>
            <a:r>
              <a:rPr lang="en-US" dirty="0" err="1"/>
              <a:t>CTEBlankCourseFrameworkTemplate</a:t>
            </a:r>
            <a:endParaRPr lang="en-US" dirty="0"/>
          </a:p>
          <a:p>
            <a:pPr lvl="1"/>
            <a:r>
              <a:rPr lang="en-US" dirty="0"/>
              <a:t>Information Technology Services and Cyber Security </a:t>
            </a:r>
            <a:r>
              <a:rPr lang="en-US" dirty="0" err="1"/>
              <a:t>Yr</a:t>
            </a:r>
            <a:r>
              <a:rPr lang="en-US" dirty="0"/>
              <a:t> 1 – Leadership</a:t>
            </a:r>
          </a:p>
          <a:p>
            <a:pPr lvl="1"/>
            <a:r>
              <a:rPr lang="en-US" dirty="0"/>
              <a:t>Washington CTE Leadership Skills</a:t>
            </a:r>
          </a:p>
          <a:p>
            <a:pPr lvl="1"/>
            <a:r>
              <a:rPr lang="en-US" dirty="0"/>
              <a:t>2024-25-state-approved-irc-list</a:t>
            </a:r>
          </a:p>
          <a:p>
            <a:pPr lvl="1"/>
            <a:r>
              <a:rPr lang="en-US" dirty="0"/>
              <a:t>Framework leadership review</a:t>
            </a:r>
          </a:p>
          <a:p>
            <a:pPr marL="450000" lvl="1" indent="0">
              <a:buNone/>
            </a:pPr>
            <a:endParaRPr lang="en-US" dirty="0"/>
          </a:p>
          <a:p>
            <a:pPr marL="414000" lvl="1" indent="0">
              <a:buNone/>
            </a:pPr>
            <a:r>
              <a:rPr lang="en-US" b="1" dirty="0"/>
              <a:t>Location:</a:t>
            </a:r>
          </a:p>
          <a:p>
            <a:pPr lvl="1"/>
            <a:r>
              <a:rPr lang="en-US" dirty="0"/>
              <a:t>Google Drive (</a:t>
            </a:r>
            <a:r>
              <a:rPr lang="en-US" dirty="0">
                <a:hlinkClick r:id="rId2"/>
              </a:rPr>
              <a:t>Link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68701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95A63-2D6A-47AA-A3EA-E632F59C7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How to update a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04CEE-3A27-4A43-8EC0-280BDA7A8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6" y="1433146"/>
            <a:ext cx="9291762" cy="4891454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Look at your IRC to determine what UNITS you need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Identify what assessment you will need for each unit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Identify the IRC standard\objective related to the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Identify Washington 21</a:t>
            </a:r>
            <a:r>
              <a:rPr lang="en-US" baseline="30000" dirty="0"/>
              <a:t>st</a:t>
            </a:r>
            <a:r>
              <a:rPr lang="en-US" dirty="0"/>
              <a:t> Century Leadership Skills that will be utilized in your unit\assessment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Is there a CTSO lesson or Contests that aligns with the unit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Identify the Technical Standard Objective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Does It match the IRC objective? No need to add the objective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It doesn’t match the IRC objective? Add the Technical Standard objective to the framework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167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76A7A-7524-4649-B8F3-2909AD383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Sections of a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C72D0-A463-42C0-9140-4DE908BD6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6" y="1457608"/>
            <a:ext cx="9375494" cy="4866992"/>
          </a:xfrm>
        </p:spPr>
        <p:txBody>
          <a:bodyPr>
            <a:normAutofit fontScale="77500" lnSpcReduction="20000"/>
          </a:bodyPr>
          <a:lstStyle/>
          <a:p>
            <a:r>
              <a:rPr lang="en-US" sz="3400" b="1" dirty="0"/>
              <a:t>Performance Assessments: </a:t>
            </a:r>
          </a:p>
          <a:p>
            <a:pPr lvl="1"/>
            <a:r>
              <a:rPr lang="en-US" sz="3200" dirty="0"/>
              <a:t>Formative and/or Summative specific to the unit including any certifications if applicable </a:t>
            </a:r>
          </a:p>
          <a:p>
            <a:r>
              <a:rPr lang="en-US" sz="3400" b="1" dirty="0"/>
              <a:t>Leadership Alignment:</a:t>
            </a:r>
            <a:r>
              <a:rPr lang="en-US" sz="3400" dirty="0"/>
              <a:t> </a:t>
            </a:r>
          </a:p>
          <a:p>
            <a:pPr lvl="1"/>
            <a:r>
              <a:rPr lang="en-US" sz="3200" dirty="0"/>
              <a:t>Matching Principle, Specific event/project/activity and Specific 21st Century Skill for the unit </a:t>
            </a:r>
          </a:p>
          <a:p>
            <a:r>
              <a:rPr lang="en-US" sz="3400" b="1" dirty="0"/>
              <a:t>Unit: </a:t>
            </a:r>
          </a:p>
          <a:p>
            <a:pPr lvl="1"/>
            <a:r>
              <a:rPr lang="en-US" sz="3200" dirty="0"/>
              <a:t>Title of Unit </a:t>
            </a:r>
          </a:p>
          <a:p>
            <a:r>
              <a:rPr lang="en-US" sz="3400" b="1" dirty="0"/>
              <a:t>Industry Standards/Competencies: </a:t>
            </a:r>
          </a:p>
          <a:p>
            <a:pPr lvl="1"/>
            <a:r>
              <a:rPr lang="en-US" sz="3200" dirty="0"/>
              <a:t>Industry partnership are a great resource or Industry web sites. Your Program Supervisor may also have some resources• </a:t>
            </a:r>
          </a:p>
          <a:p>
            <a:r>
              <a:rPr lang="en-US" sz="3400" b="1" dirty="0"/>
              <a:t>Total Learning Hours for Unit: </a:t>
            </a:r>
          </a:p>
          <a:p>
            <a:pPr lvl="1"/>
            <a:r>
              <a:rPr lang="en-US" sz="3200" dirty="0"/>
              <a:t>Hours specific to that unit</a:t>
            </a:r>
          </a:p>
          <a:p>
            <a:pPr lvl="1"/>
            <a:endParaRPr lang="en-US" sz="3000" dirty="0"/>
          </a:p>
          <a:p>
            <a:pPr lvl="1"/>
            <a:endParaRPr lang="en-US" sz="3000" dirty="0"/>
          </a:p>
          <a:p>
            <a:endParaRPr lang="en-US" sz="3200" dirty="0"/>
          </a:p>
          <a:p>
            <a:endParaRPr lang="en-US" sz="3400" dirty="0"/>
          </a:p>
          <a:p>
            <a:endParaRPr lang="en-US" sz="3400" dirty="0"/>
          </a:p>
          <a:p>
            <a:pPr marL="36900" indent="0">
              <a:buNone/>
            </a:pPr>
            <a:endParaRPr lang="en-US" sz="3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64B075-4D27-4318-97EE-71831CC71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130" y="2190467"/>
            <a:ext cx="8096250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9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76A7A-7524-4649-B8F3-2909AD383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Washington 21</a:t>
            </a:r>
            <a:r>
              <a:rPr lang="en-US" sz="3200" baseline="30000" dirty="0">
                <a:solidFill>
                  <a:schemeClr val="bg1"/>
                </a:solidFill>
              </a:rPr>
              <a:t>st</a:t>
            </a:r>
            <a:r>
              <a:rPr lang="en-US" sz="3200" dirty="0">
                <a:solidFill>
                  <a:schemeClr val="bg1"/>
                </a:solidFill>
              </a:rPr>
              <a:t> Century Leadership Skills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039709-A0A1-4FA3-B07B-DCA679E802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2271"/>
          <a:stretch>
            <a:fillRect/>
          </a:stretch>
        </p:blipFill>
        <p:spPr>
          <a:xfrm>
            <a:off x="742537" y="1527313"/>
            <a:ext cx="4923270" cy="533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159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76A7A-7524-4649-B8F3-2909AD383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Todays Focus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C72D0-A463-42C0-9140-4DE908BD6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6" y="1520688"/>
            <a:ext cx="9375494" cy="2355574"/>
          </a:xfrm>
        </p:spPr>
        <p:txBody>
          <a:bodyPr>
            <a:normAutofit/>
          </a:bodyPr>
          <a:lstStyle/>
          <a:p>
            <a:r>
              <a:rPr lang="en-US" sz="3200" dirty="0"/>
              <a:t>We will “Mostly” be looking at Leadership Standards in your framework today</a:t>
            </a:r>
          </a:p>
          <a:p>
            <a:r>
              <a:rPr lang="en-US" sz="3200" dirty="0"/>
              <a:t>OSPI 21</a:t>
            </a:r>
            <a:r>
              <a:rPr lang="en-US" sz="3200" baseline="30000" dirty="0"/>
              <a:t>st</a:t>
            </a:r>
            <a:r>
              <a:rPr lang="en-US" sz="3200" dirty="0"/>
              <a:t> Century Leadership Skills</a:t>
            </a:r>
          </a:p>
          <a:p>
            <a:r>
              <a:rPr lang="en-US" sz="3200" dirty="0"/>
              <a:t>All CTSO’s will align to the same “Standards”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356038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3F1D8-A053-4D78-A4D9-FDC4B6B80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Embedded 21st leadership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0481BD-B47D-495C-B360-DB8A7D300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6" y="1441174"/>
            <a:ext cx="9365555" cy="5051701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Embedded 21st leadership in regards to STS Frameworks</a:t>
            </a:r>
            <a:endParaRPr lang="en-US" sz="24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dirty="0"/>
              <a:t>Leadership Alignment = Activity/Event/Assignment that is Specific to the Unit of Instruction + 21st Century Skill</a:t>
            </a:r>
          </a:p>
          <a:p>
            <a:r>
              <a:rPr lang="en-US" dirty="0"/>
              <a:t>Example 1:</a:t>
            </a:r>
          </a:p>
          <a:p>
            <a:pPr lvl="1"/>
            <a:r>
              <a:rPr lang="en-US" dirty="0"/>
              <a:t>Activity: Help Desk Technician Troubleshooting </a:t>
            </a:r>
          </a:p>
          <a:p>
            <a:pPr lvl="1"/>
            <a:r>
              <a:rPr lang="en-US" dirty="0"/>
              <a:t>21</a:t>
            </a:r>
            <a:r>
              <a:rPr lang="en-US" baseline="30000" dirty="0"/>
              <a:t>st</a:t>
            </a:r>
            <a:r>
              <a:rPr lang="en-US" dirty="0"/>
              <a:t> Century Skill: </a:t>
            </a:r>
          </a:p>
          <a:p>
            <a:pPr lvl="2"/>
            <a:r>
              <a:rPr lang="en-US" dirty="0"/>
              <a:t>1.A Think Creatively</a:t>
            </a:r>
          </a:p>
          <a:p>
            <a:pPr lvl="2"/>
            <a:r>
              <a:rPr lang="en-US" dirty="0"/>
              <a:t>2.A Reason Effectively</a:t>
            </a:r>
          </a:p>
          <a:p>
            <a:pPr lvl="2"/>
            <a:r>
              <a:rPr lang="en-US" dirty="0"/>
              <a:t>2.C Make Judgments and Decisions</a:t>
            </a:r>
          </a:p>
          <a:p>
            <a:pPr lvl="2"/>
            <a:r>
              <a:rPr lang="en-US" dirty="0"/>
              <a:t>2.D Solve Problems</a:t>
            </a:r>
          </a:p>
          <a:p>
            <a:pPr lvl="2"/>
            <a:r>
              <a:rPr lang="en-US" dirty="0"/>
              <a:t>3.A Communicate Clearly</a:t>
            </a:r>
          </a:p>
          <a:p>
            <a:pPr lvl="2"/>
            <a:r>
              <a:rPr lang="en-US" dirty="0"/>
              <a:t>6.A Apply Technology Effectively </a:t>
            </a:r>
          </a:p>
          <a:p>
            <a:pPr lvl="1"/>
            <a:r>
              <a:rPr lang="en-US" dirty="0"/>
              <a:t>CTSO Tie-in: (Not Required)</a:t>
            </a:r>
          </a:p>
          <a:p>
            <a:pPr lvl="2"/>
            <a:r>
              <a:rPr lang="en-US" dirty="0"/>
              <a:t>Customer Service Competition in the Classroom</a:t>
            </a:r>
          </a:p>
          <a:p>
            <a:pPr lvl="2"/>
            <a:r>
              <a:rPr lang="en-US" dirty="0"/>
              <a:t>Have students develop Customer Service Scenarios based on the industry you teach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8242A4-50D9-4013-8C46-780AC8F11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4470" y="2092666"/>
            <a:ext cx="2823996" cy="3687959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4436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3F1D8-A053-4D78-A4D9-FDC4B6B80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Embedded 21st leadership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0481BD-B47D-495C-B360-DB8A7D300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6" y="1461052"/>
            <a:ext cx="9415251" cy="4760844"/>
          </a:xfrm>
        </p:spPr>
        <p:txBody>
          <a:bodyPr>
            <a:normAutofit/>
          </a:bodyPr>
          <a:lstStyle/>
          <a:p>
            <a:r>
              <a:rPr lang="en-US" dirty="0"/>
              <a:t>Example 2:</a:t>
            </a:r>
          </a:p>
          <a:p>
            <a:pPr lvl="1"/>
            <a:r>
              <a:rPr lang="en-US" dirty="0"/>
              <a:t>Activity: Gaming Computer Request for Proposal (Culminating Unit Project)</a:t>
            </a:r>
          </a:p>
          <a:p>
            <a:pPr lvl="1"/>
            <a:r>
              <a:rPr lang="en-US" dirty="0"/>
              <a:t>21</a:t>
            </a:r>
            <a:r>
              <a:rPr lang="en-US" baseline="30000" dirty="0"/>
              <a:t>st</a:t>
            </a:r>
            <a:r>
              <a:rPr lang="en-US" dirty="0"/>
              <a:t> Century Skill: </a:t>
            </a:r>
          </a:p>
          <a:p>
            <a:pPr lvl="2"/>
            <a:r>
              <a:rPr lang="en-US" dirty="0"/>
              <a:t>8.A Manage Goals and Time</a:t>
            </a:r>
          </a:p>
          <a:p>
            <a:pPr lvl="2"/>
            <a:r>
              <a:rPr lang="en-US" dirty="0"/>
              <a:t>8.B Work Independently</a:t>
            </a:r>
          </a:p>
          <a:p>
            <a:pPr lvl="2"/>
            <a:r>
              <a:rPr lang="en-US" dirty="0"/>
              <a:t>6.A Apply Technology Effectively</a:t>
            </a:r>
          </a:p>
          <a:p>
            <a:pPr lvl="2"/>
            <a:r>
              <a:rPr lang="en-US" dirty="0"/>
              <a:t>4.B Use and Manage Information</a:t>
            </a:r>
          </a:p>
          <a:p>
            <a:pPr lvl="2"/>
            <a:r>
              <a:rPr lang="en-US" dirty="0"/>
              <a:t>3.A Communicate Clearly </a:t>
            </a:r>
          </a:p>
          <a:p>
            <a:pPr marL="914400" lvl="2" indent="0">
              <a:buNone/>
            </a:pPr>
            <a:endParaRPr lang="en-US" dirty="0"/>
          </a:p>
          <a:p>
            <a:pPr lvl="1"/>
            <a:r>
              <a:rPr lang="en-US" dirty="0"/>
              <a:t>CTSO Tie-in: (Not Required)</a:t>
            </a:r>
          </a:p>
          <a:p>
            <a:pPr lvl="2"/>
            <a:r>
              <a:rPr lang="en-US" dirty="0"/>
              <a:t>CTSO Provided Lesson Plans - Levering Your Leadership with </a:t>
            </a:r>
            <a:r>
              <a:rPr lang="en-US" dirty="0" err="1"/>
              <a:t>POWERRful</a:t>
            </a:r>
            <a:r>
              <a:rPr lang="en-US" dirty="0"/>
              <a:t> Presentations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CB0D69-E10D-4508-ACA9-5DEF71E417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77" r="6696" b="15741"/>
          <a:stretch/>
        </p:blipFill>
        <p:spPr>
          <a:xfrm>
            <a:off x="8319052" y="2411272"/>
            <a:ext cx="1938131" cy="298567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4074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76A7A-7524-4649-B8F3-2909AD383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Feedback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C72D0-A463-42C0-9140-4DE908BD6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6" y="1550504"/>
            <a:ext cx="9345677" cy="4774096"/>
          </a:xfrm>
        </p:spPr>
        <p:txBody>
          <a:bodyPr>
            <a:normAutofit/>
          </a:bodyPr>
          <a:lstStyle/>
          <a:p>
            <a:r>
              <a:rPr lang="en-US" sz="3200" dirty="0"/>
              <a:t>Chat Discussion:</a:t>
            </a:r>
          </a:p>
          <a:p>
            <a:r>
              <a:rPr lang="en-US" sz="3200" dirty="0"/>
              <a:t>Identify a leadership activity you incorporate in your class</a:t>
            </a:r>
          </a:p>
          <a:p>
            <a:r>
              <a:rPr lang="en-US" sz="3200" dirty="0"/>
              <a:t>Is the activity…</a:t>
            </a:r>
          </a:p>
          <a:p>
            <a:pPr lvl="1"/>
            <a:r>
              <a:rPr lang="en-US" sz="2800" dirty="0"/>
              <a:t>Isolated to a specific day independent of a unit</a:t>
            </a:r>
          </a:p>
          <a:p>
            <a:pPr lvl="1"/>
            <a:r>
              <a:rPr lang="en-US" sz="2800" dirty="0"/>
              <a:t>Part of a specific Unit</a:t>
            </a:r>
          </a:p>
          <a:p>
            <a:pPr lvl="1"/>
            <a:r>
              <a:rPr lang="en-US" sz="2800" dirty="0"/>
              <a:t>Span multiple units “Year Long Activities”</a:t>
            </a:r>
          </a:p>
          <a:p>
            <a:r>
              <a:rPr lang="en-US" sz="3000" dirty="0"/>
              <a:t>What specific 21</a:t>
            </a:r>
            <a:r>
              <a:rPr lang="en-US" sz="3000" baseline="30000" dirty="0"/>
              <a:t>st</a:t>
            </a:r>
            <a:r>
              <a:rPr lang="en-US" sz="3000" dirty="0"/>
              <a:t> century skills does it address?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400" dirty="0"/>
          </a:p>
          <a:p>
            <a:endParaRPr lang="en-US" sz="3400" dirty="0"/>
          </a:p>
          <a:p>
            <a:pPr marL="36900" indent="0">
              <a:buNone/>
            </a:pP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212828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1DCE0CA-A926-4535-9B98-F5859E490976}"/>
              </a:ext>
            </a:extLst>
          </p:cNvPr>
          <p:cNvSpPr txBox="1">
            <a:spLocks/>
          </p:cNvSpPr>
          <p:nvPr/>
        </p:nvSpPr>
        <p:spPr>
          <a:xfrm>
            <a:off x="621767" y="-107412"/>
            <a:ext cx="10425984" cy="1948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 sz="5400" dirty="0"/>
              <a:t>Workshop Links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43BCEC1-C189-4260-9B3C-17246E0B5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936" y="1573644"/>
            <a:ext cx="9104906" cy="4974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This must be filled out to earn clock hours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A55C8-C895-81C1-9D6C-3E9EB2868292}"/>
              </a:ext>
            </a:extLst>
          </p:cNvPr>
          <p:cNvSpPr txBox="1">
            <a:spLocks/>
          </p:cNvSpPr>
          <p:nvPr/>
        </p:nvSpPr>
        <p:spPr>
          <a:xfrm>
            <a:off x="586788" y="1704975"/>
            <a:ext cx="9500642" cy="4429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dirty="0">
                <a:latin typeface="Georgia" panose="02040502050405020303" pitchFamily="18" charset="0"/>
                <a:hlinkClick r:id="rId2"/>
              </a:rPr>
              <a:t>Workshop Sign In Link:</a:t>
            </a:r>
            <a:endParaRPr lang="en-US" sz="5400" dirty="0">
              <a:latin typeface="Georgia" panose="02040502050405020303" pitchFamily="18" charset="0"/>
            </a:endParaRPr>
          </a:p>
          <a:p>
            <a:pPr marL="0" indent="0" algn="ctr">
              <a:buNone/>
            </a:pPr>
            <a:endParaRPr lang="en-US" sz="5400" dirty="0">
              <a:latin typeface="Georgia" panose="02040502050405020303" pitchFamily="18" charset="0"/>
            </a:endParaRPr>
          </a:p>
          <a:p>
            <a:pPr marL="0" indent="0" algn="ctr">
              <a:buNone/>
            </a:pPr>
            <a:endParaRPr lang="en-US" sz="5400" dirty="0">
              <a:latin typeface="Georgia" panose="02040502050405020303" pitchFamily="18" charset="0"/>
            </a:endParaRPr>
          </a:p>
          <a:p>
            <a:pPr marL="0" indent="0" algn="ctr">
              <a:buNone/>
            </a:pPr>
            <a:endParaRPr lang="en-US" sz="5400" dirty="0">
              <a:latin typeface="Georgia" panose="02040502050405020303" pitchFamily="18" charset="0"/>
            </a:endParaRPr>
          </a:p>
          <a:p>
            <a:pPr marL="0" indent="0" algn="ctr">
              <a:buNone/>
            </a:pPr>
            <a:r>
              <a:rPr lang="en-US" sz="5400" dirty="0"/>
              <a:t>Google Drive (</a:t>
            </a:r>
            <a:r>
              <a:rPr lang="en-US" sz="5400" dirty="0">
                <a:hlinkClick r:id="rId3"/>
              </a:rPr>
              <a:t>Link</a:t>
            </a:r>
            <a:r>
              <a:rPr lang="en-US" sz="5400" dirty="0"/>
              <a:t>)</a:t>
            </a:r>
          </a:p>
          <a:p>
            <a:pPr marL="0" indent="0" algn="ctr">
              <a:buNone/>
            </a:pPr>
            <a:endParaRPr lang="en-US" sz="5400" dirty="0">
              <a:latin typeface="Georgia" panose="02040502050405020303" pitchFamily="18" charset="0"/>
            </a:endParaRPr>
          </a:p>
          <a:p>
            <a:pPr marL="0" indent="0" algn="ctr">
              <a:buNone/>
            </a:pPr>
            <a:endParaRPr lang="en-US" sz="5400" dirty="0">
              <a:latin typeface="Georgia" panose="02040502050405020303" pitchFamily="18" charset="0"/>
            </a:endParaRPr>
          </a:p>
          <a:p>
            <a:pPr marL="0" indent="0" algn="ctr">
              <a:buNone/>
            </a:pPr>
            <a:endParaRPr lang="en-US" sz="5400" dirty="0">
              <a:latin typeface="Georgia" panose="02040502050405020303" pitchFamily="18" charset="0"/>
              <a:hlinkClick r:id="rId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922A5B-1CCA-C379-33BD-0A87BE6E81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93" t="9051" r="8626" b="7042"/>
          <a:stretch/>
        </p:blipFill>
        <p:spPr>
          <a:xfrm>
            <a:off x="4085103" y="2697578"/>
            <a:ext cx="2341097" cy="235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3063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FB774-D9C9-4EA5-AFE0-72E652A70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Examples of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77323-4164-4D5A-96DC-B06803636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6" y="1461052"/>
            <a:ext cx="9355616" cy="4840357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000" dirty="0">
                <a:ea typeface="Times New Roman" panose="02020603050405020304" pitchFamily="18" charset="0"/>
              </a:rPr>
              <a:t>Single Event</a:t>
            </a: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000" dirty="0">
                <a:ea typeface="Times New Roman" panose="02020603050405020304" pitchFamily="18" charset="0"/>
              </a:rPr>
              <a:t>Resume Workshops</a:t>
            </a: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000" dirty="0">
                <a:ea typeface="Times New Roman" panose="02020603050405020304" pitchFamily="18" charset="0"/>
              </a:rPr>
              <a:t>Peer Interview Day</a:t>
            </a: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000" dirty="0">
                <a:ea typeface="Times New Roman" panose="02020603050405020304" pitchFamily="18" charset="0"/>
              </a:rPr>
              <a:t>Black Friday Research Project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ea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000" dirty="0">
                <a:ea typeface="Times New Roman" panose="02020603050405020304" pitchFamily="18" charset="0"/>
              </a:rPr>
              <a:t>Contained to a Unit</a:t>
            </a: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000" dirty="0">
                <a:ea typeface="Times New Roman" panose="02020603050405020304" pitchFamily="18" charset="0"/>
              </a:rPr>
              <a:t>Customer Service Scenarios</a:t>
            </a: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000" dirty="0">
                <a:ea typeface="Times New Roman" panose="02020603050405020304" pitchFamily="18" charset="0"/>
              </a:rPr>
              <a:t>Troubleshooting Scenarios</a:t>
            </a: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000" dirty="0">
                <a:ea typeface="Times New Roman" panose="02020603050405020304" pitchFamily="18" charset="0"/>
              </a:rPr>
              <a:t>2</a:t>
            </a:r>
            <a:r>
              <a:rPr lang="en-US" sz="2000" baseline="30000" dirty="0">
                <a:ea typeface="Times New Roman" panose="02020603050405020304" pitchFamily="18" charset="0"/>
              </a:rPr>
              <a:t>nd</a:t>
            </a:r>
            <a:r>
              <a:rPr lang="en-US" sz="2000" dirty="0">
                <a:ea typeface="Times New Roman" panose="02020603050405020304" pitchFamily="18" charset="0"/>
              </a:rPr>
              <a:t> Years Teaching Telecom Cabling</a:t>
            </a: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endParaRPr lang="en-US" sz="2000" dirty="0">
              <a:ea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000" dirty="0">
                <a:ea typeface="Times New Roman" panose="02020603050405020304" pitchFamily="18" charset="0"/>
              </a:rPr>
              <a:t>Spans the course</a:t>
            </a: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000" dirty="0">
                <a:ea typeface="Times New Roman" panose="02020603050405020304" pitchFamily="18" charset="0"/>
              </a:rPr>
              <a:t>Develop Portfolio</a:t>
            </a: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000" dirty="0">
                <a:ea typeface="Times New Roman" panose="02020603050405020304" pitchFamily="18" charset="0"/>
              </a:rPr>
              <a:t>Career Planning Activity</a:t>
            </a: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000" dirty="0">
                <a:ea typeface="Times New Roman" panose="02020603050405020304" pitchFamily="18" charset="0"/>
              </a:rPr>
              <a:t>LAN Parties</a:t>
            </a: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000" dirty="0">
                <a:ea typeface="Times New Roman" panose="02020603050405020304" pitchFamily="18" charset="0"/>
              </a:rPr>
              <a:t>SkillsUSA Local, Regional, State and National Leadership competitions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489639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AF63F-13A7-4566-9D90-F6FC7EC6E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900" indent="0" algn="ctr">
              <a:buNone/>
            </a:pPr>
            <a:r>
              <a:rPr lang="en-US" sz="5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to have effective leadership embedded </a:t>
            </a:r>
          </a:p>
          <a:p>
            <a:pPr marL="36900" indent="0" algn="ctr">
              <a:buNone/>
            </a:pPr>
            <a:r>
              <a:rPr lang="en-US" sz="5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STS leadership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6671538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7197E-13FB-4615-8F47-90A6E5183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Makes a Meaningful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855E3-5AD9-4B8A-A0E3-8171EC730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6" y="1480930"/>
            <a:ext cx="9291762" cy="4770783"/>
          </a:xfrm>
        </p:spPr>
        <p:txBody>
          <a:bodyPr>
            <a:normAutofit/>
          </a:bodyPr>
          <a:lstStyle/>
          <a:p>
            <a:r>
              <a:rPr lang="en-US" sz="2400" dirty="0"/>
              <a:t>Putting my CTSO hat on!</a:t>
            </a:r>
          </a:p>
          <a:p>
            <a:pPr lvl="1"/>
            <a:r>
              <a:rPr lang="en-US" sz="2000" dirty="0"/>
              <a:t>Embedded within lessons that are structured to build coherence</a:t>
            </a:r>
          </a:p>
          <a:p>
            <a:pPr lvl="1"/>
            <a:r>
              <a:rPr lang="en-US" sz="2000" dirty="0"/>
              <a:t>Help students make connections to information, industry or community</a:t>
            </a:r>
          </a:p>
          <a:p>
            <a:pPr lvl="1"/>
            <a:r>
              <a:rPr lang="en-US" sz="2000" dirty="0"/>
              <a:t>Students learn by actively engaging in real-world and personally meaningful projects</a:t>
            </a:r>
          </a:p>
          <a:p>
            <a:pPr lvl="1"/>
            <a:r>
              <a:rPr lang="en-US" sz="2000" dirty="0"/>
              <a:t>Activities are tied to 21</a:t>
            </a:r>
            <a:r>
              <a:rPr lang="en-US" sz="2000" baseline="30000" dirty="0"/>
              <a:t>st</a:t>
            </a:r>
            <a:r>
              <a:rPr lang="en-US" sz="2000" dirty="0"/>
              <a:t>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leadership</a:t>
            </a:r>
          </a:p>
          <a:p>
            <a:pPr lvl="1"/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Putting my SkillsUSA hat on!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Find ways to incorporate CTSO activities in classroom instruction so “ALL” students gain the benefit regardless of membership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Create a school PLC to develop leadership activities (multiple CTSO’s working together?)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100511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7197E-13FB-4615-8F47-90A6E5183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Makes a Meaningful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855E3-5AD9-4B8A-A0E3-8171EC730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6" y="1500810"/>
            <a:ext cx="9291762" cy="2186608"/>
          </a:xfrm>
        </p:spPr>
        <p:txBody>
          <a:bodyPr>
            <a:normAutofit/>
          </a:bodyPr>
          <a:lstStyle/>
          <a:p>
            <a:r>
              <a:rPr lang="en-US" sz="2400" dirty="0"/>
              <a:t>Lean into the Curriculum your CTSO provides</a:t>
            </a:r>
          </a:p>
          <a:p>
            <a:r>
              <a:rPr lang="en-US" sz="2400" dirty="0"/>
              <a:t>Don’t reinvent the wheel </a:t>
            </a:r>
          </a:p>
          <a:p>
            <a:r>
              <a:rPr lang="en-US" sz="2400" dirty="0"/>
              <a:t>Utilize what is provided and modify it as needed</a:t>
            </a:r>
          </a:p>
          <a:p>
            <a:r>
              <a:rPr lang="en-US" sz="2400" dirty="0"/>
              <a:t>Use this as your “Minimum Standard”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09361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FB774-D9C9-4EA5-AFE0-72E652A70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Organize Activities (Single Unit)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77323-4164-4D5A-96DC-B06803636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6" y="1510748"/>
            <a:ext cx="9325798" cy="4737652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800" dirty="0">
                <a:ea typeface="Times New Roman" panose="02020603050405020304" pitchFamily="18" charset="0"/>
              </a:rPr>
              <a:t>Single Event</a:t>
            </a: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600" dirty="0">
                <a:ea typeface="Times New Roman" panose="02020603050405020304" pitchFamily="18" charset="0"/>
              </a:rPr>
              <a:t>Resume Workshops (Multiple CTSO’s)</a:t>
            </a: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600" dirty="0">
                <a:ea typeface="Times New Roman" panose="02020603050405020304" pitchFamily="18" charset="0"/>
              </a:rPr>
              <a:t>Peer Interview Day (Multiple CTSO’s)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600" dirty="0">
                <a:ea typeface="Times New Roman" panose="02020603050405020304" pitchFamily="18" charset="0"/>
              </a:rPr>
              <a:t>Black Friday Research Project (Community outreach) 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800" dirty="0">
              <a:ea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800" dirty="0">
                <a:ea typeface="Times New Roman" panose="02020603050405020304" pitchFamily="18" charset="0"/>
              </a:rPr>
              <a:t>Contained to a Unit</a:t>
            </a: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600" dirty="0">
                <a:ea typeface="Times New Roman" panose="02020603050405020304" pitchFamily="18" charset="0"/>
              </a:rPr>
              <a:t>Customer Service Scenarios (Multiple CTSO’s)</a:t>
            </a: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600" dirty="0">
                <a:ea typeface="Times New Roman" panose="02020603050405020304" pitchFamily="18" charset="0"/>
              </a:rPr>
              <a:t>Troubleshooting Scenarios (My class only)</a:t>
            </a: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600" dirty="0">
                <a:ea typeface="Times New Roman" panose="02020603050405020304" pitchFamily="18" charset="0"/>
              </a:rPr>
              <a:t>2</a:t>
            </a:r>
            <a:r>
              <a:rPr lang="en-US" sz="1600" baseline="30000" dirty="0">
                <a:ea typeface="Times New Roman" panose="02020603050405020304" pitchFamily="18" charset="0"/>
              </a:rPr>
              <a:t>nd</a:t>
            </a:r>
            <a:r>
              <a:rPr lang="en-US" sz="1600" dirty="0">
                <a:ea typeface="Times New Roman" panose="02020603050405020304" pitchFamily="18" charset="0"/>
              </a:rPr>
              <a:t> Years Teaching Telecom Cabling (My class only)</a:t>
            </a: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endParaRPr lang="en-US" sz="1600" dirty="0">
              <a:ea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800" dirty="0">
                <a:ea typeface="Times New Roman" panose="02020603050405020304" pitchFamily="18" charset="0"/>
              </a:rPr>
              <a:t>Spans the course</a:t>
            </a: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600" dirty="0">
                <a:ea typeface="Times New Roman" panose="02020603050405020304" pitchFamily="18" charset="0"/>
              </a:rPr>
              <a:t>Develop Portfolio (Multiple CTSO’s)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600" dirty="0">
                <a:ea typeface="Times New Roman" panose="02020603050405020304" pitchFamily="18" charset="0"/>
              </a:rPr>
              <a:t>Career Planning Activity (Multiple CTSO’s)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600" dirty="0">
                <a:ea typeface="Times New Roman" panose="02020603050405020304" pitchFamily="18" charset="0"/>
              </a:rPr>
              <a:t>LAN Parties (Community outreach)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600" dirty="0">
                <a:ea typeface="Times New Roman" panose="02020603050405020304" pitchFamily="18" charset="0"/>
              </a:rPr>
              <a:t>SkillsUSA Local, Regional, State and National Leadership competitions (School wide)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3581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3F1D8-A053-4D78-A4D9-FDC4B6B80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Embedded 21st leadership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0481BD-B47D-495C-B360-DB8A7D300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6" y="1451113"/>
            <a:ext cx="9315859" cy="1977888"/>
          </a:xfrm>
        </p:spPr>
        <p:txBody>
          <a:bodyPr>
            <a:noAutofit/>
          </a:bodyPr>
          <a:lstStyle/>
          <a:p>
            <a:r>
              <a:rPr lang="en-US" sz="2400" dirty="0">
                <a:ea typeface="Calibri" panose="020F0502020204030204" pitchFamily="34" charset="0"/>
              </a:rPr>
              <a:t>What is Embedded 21st leadership in regards to STS Frameworks</a:t>
            </a:r>
            <a:endParaRPr lang="en-US" sz="2400" dirty="0">
              <a:effectLst/>
            </a:endParaRPr>
          </a:p>
          <a:p>
            <a:pPr lvl="1"/>
            <a:r>
              <a:rPr lang="en-US" dirty="0"/>
              <a:t>Leadership Alignment = 21st Century Skill + Activity/Event/Assignment that is Specific to the Unit of Instruction</a:t>
            </a:r>
          </a:p>
          <a:p>
            <a:r>
              <a:rPr lang="en-US" sz="2400" dirty="0"/>
              <a:t>Example: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006DB3-0B63-4652-A1A5-462A71F03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160" y="3346174"/>
            <a:ext cx="8515350" cy="294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671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76A7A-7524-4649-B8F3-2909AD383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Activates in your Frameworks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A8590A-317C-4405-969D-5F99CDA1F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9808" y="1524594"/>
            <a:ext cx="6546621" cy="480000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Arrow: Up 6">
            <a:extLst>
              <a:ext uri="{FF2B5EF4-FFF2-40B4-BE49-F238E27FC236}">
                <a16:creationId xmlns:a16="http://schemas.microsoft.com/office/drawing/2014/main" id="{1CFE5905-2371-4049-B05F-3311D738E930}"/>
              </a:ext>
            </a:extLst>
          </p:cNvPr>
          <p:cNvSpPr/>
          <p:nvPr/>
        </p:nvSpPr>
        <p:spPr>
          <a:xfrm rot="7042970">
            <a:off x="2662595" y="2236672"/>
            <a:ext cx="479172" cy="9317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212A45B0-4F78-4138-8761-362A30988A8D}"/>
              </a:ext>
            </a:extLst>
          </p:cNvPr>
          <p:cNvSpPr/>
          <p:nvPr/>
        </p:nvSpPr>
        <p:spPr>
          <a:xfrm rot="7102826">
            <a:off x="2414162" y="2809087"/>
            <a:ext cx="479172" cy="158145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13370F1E-7D6A-462D-85B8-E7AC4E392E5C}"/>
              </a:ext>
            </a:extLst>
          </p:cNvPr>
          <p:cNvSpPr/>
          <p:nvPr/>
        </p:nvSpPr>
        <p:spPr>
          <a:xfrm rot="7426943">
            <a:off x="2070734" y="3485905"/>
            <a:ext cx="479172" cy="236416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C72D0-A463-42C0-9140-4DE908BD6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6" y="1524594"/>
            <a:ext cx="1970842" cy="3266067"/>
          </a:xfrm>
          <a:solidFill>
            <a:schemeClr val="bg1"/>
          </a:solidFill>
          <a:ln w="25400">
            <a:solidFill>
              <a:schemeClr val="accent1">
                <a:shade val="50000"/>
              </a:schemeClr>
            </a:solidFill>
          </a:ln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en-US" dirty="0"/>
              <a:t>School wide, Year Long and Multiple CTSO activities are placed in one unit</a:t>
            </a:r>
          </a:p>
          <a:p>
            <a:endParaRPr lang="en-US" dirty="0"/>
          </a:p>
          <a:p>
            <a:endParaRPr lang="en-US" dirty="0"/>
          </a:p>
          <a:p>
            <a:pPr marL="369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4180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76A7A-7524-4649-B8F3-2909AD383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Leadership \ Employability Unit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C72D0-A463-42C0-9140-4DE908BD6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6" y="1461052"/>
            <a:ext cx="9385433" cy="4863548"/>
          </a:xfrm>
        </p:spPr>
        <p:txBody>
          <a:bodyPr>
            <a:normAutofit/>
          </a:bodyPr>
          <a:lstStyle/>
          <a:p>
            <a:r>
              <a:rPr lang="en-US" sz="3200" dirty="0"/>
              <a:t>Advantage of an individual Leadership\Employability unit:</a:t>
            </a:r>
          </a:p>
          <a:p>
            <a:pPr lvl="1"/>
            <a:r>
              <a:rPr lang="en-US" sz="3000" dirty="0"/>
              <a:t>Majority of your activities are located in one place</a:t>
            </a:r>
          </a:p>
          <a:p>
            <a:pPr lvl="1"/>
            <a:r>
              <a:rPr lang="en-US" sz="3000" dirty="0"/>
              <a:t>You don’t have to force a Resume activity into an unrelated unit. </a:t>
            </a:r>
          </a:p>
          <a:p>
            <a:pPr lvl="1"/>
            <a:r>
              <a:rPr lang="en-US" sz="3000" dirty="0"/>
              <a:t>Easier to update as a “Living Document” </a:t>
            </a:r>
          </a:p>
          <a:p>
            <a:pPr lvl="1"/>
            <a:r>
              <a:rPr lang="en-US" sz="3000" dirty="0"/>
              <a:t>Can be shared among multiple programs \ Classes</a:t>
            </a:r>
          </a:p>
          <a:p>
            <a:pPr lvl="1"/>
            <a:r>
              <a:rPr lang="en-US" sz="3000" dirty="0"/>
              <a:t>Most CTSO’s have these activities</a:t>
            </a:r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400" dirty="0"/>
          </a:p>
          <a:p>
            <a:pPr marL="36900" indent="0">
              <a:buNone/>
            </a:pP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258022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FB774-D9C9-4EA5-AFE0-72E652A70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Organize Activities (Multiple Units)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77323-4164-4D5A-96DC-B06803636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65" y="1493911"/>
            <a:ext cx="9183792" cy="4515950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800" dirty="0">
                <a:ea typeface="Times New Roman" panose="02020603050405020304" pitchFamily="18" charset="0"/>
              </a:rPr>
              <a:t>Single Event</a:t>
            </a: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600" dirty="0">
                <a:ea typeface="Times New Roman" panose="02020603050405020304" pitchFamily="18" charset="0"/>
              </a:rPr>
              <a:t>Resume Workshops (Multiple CTSO’s)</a:t>
            </a: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600" dirty="0">
                <a:ea typeface="Times New Roman" panose="02020603050405020304" pitchFamily="18" charset="0"/>
              </a:rPr>
              <a:t>Peer Interview Day (Multiple CTSO’s)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600" dirty="0">
                <a:ea typeface="Times New Roman" panose="02020603050405020304" pitchFamily="18" charset="0"/>
              </a:rPr>
              <a:t>Black Friday Research Project (Community outreach) 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800" dirty="0">
              <a:ea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800" dirty="0">
                <a:ea typeface="Times New Roman" panose="02020603050405020304" pitchFamily="18" charset="0"/>
              </a:rPr>
              <a:t>Contained to a Unit</a:t>
            </a: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600" dirty="0">
                <a:ea typeface="Times New Roman" panose="02020603050405020304" pitchFamily="18" charset="0"/>
              </a:rPr>
              <a:t>Customer Service Scenarios (Multiple CTSO’s)</a:t>
            </a: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600" dirty="0"/>
              <a:t>Job Interview (Mock Interviews)</a:t>
            </a: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600" dirty="0"/>
              <a:t>Prepared Speech (Gaming Computer Research)</a:t>
            </a: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600" dirty="0"/>
              <a:t>Skills Demonstrations (Telecommunications Cabling, ITS, IoT Smart Home)</a:t>
            </a:r>
            <a:endParaRPr lang="en-US" sz="1600" dirty="0">
              <a:ea typeface="Times New Roman" panose="02020603050405020304" pitchFamily="18" charset="0"/>
            </a:endParaRP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600" dirty="0">
                <a:ea typeface="Times New Roman" panose="02020603050405020304" pitchFamily="18" charset="0"/>
              </a:rPr>
              <a:t>Troubleshooting Scenarios (My class only)</a:t>
            </a: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600" dirty="0">
                <a:ea typeface="Times New Roman" panose="02020603050405020304" pitchFamily="18" charset="0"/>
              </a:rPr>
              <a:t>2</a:t>
            </a:r>
            <a:r>
              <a:rPr lang="en-US" sz="1600" baseline="30000" dirty="0">
                <a:ea typeface="Times New Roman" panose="02020603050405020304" pitchFamily="18" charset="0"/>
              </a:rPr>
              <a:t>nd</a:t>
            </a:r>
            <a:r>
              <a:rPr lang="en-US" sz="1600" dirty="0">
                <a:ea typeface="Times New Roman" panose="02020603050405020304" pitchFamily="18" charset="0"/>
              </a:rPr>
              <a:t> Years Teaching Telecom Cabling (My class only)</a:t>
            </a: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endParaRPr lang="en-US" sz="1600" dirty="0">
              <a:ea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800" dirty="0">
                <a:ea typeface="Times New Roman" panose="02020603050405020304" pitchFamily="18" charset="0"/>
              </a:rPr>
              <a:t>Spans the course</a:t>
            </a: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600" dirty="0">
                <a:ea typeface="Times New Roman" panose="02020603050405020304" pitchFamily="18" charset="0"/>
              </a:rPr>
              <a:t>Develop Portfolio (Multiple CTSO’s)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600" dirty="0">
                <a:ea typeface="Times New Roman" panose="02020603050405020304" pitchFamily="18" charset="0"/>
              </a:rPr>
              <a:t>Career Planning Activity (Multiple CTSO’s)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600" dirty="0">
                <a:ea typeface="Times New Roman" panose="02020603050405020304" pitchFamily="18" charset="0"/>
              </a:rPr>
              <a:t>LAN Parties (Community outreach)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600" dirty="0">
                <a:ea typeface="Times New Roman" panose="02020603050405020304" pitchFamily="18" charset="0"/>
              </a:rPr>
              <a:t>SkillsUSA Local, Regional, State and National Leadership competitions (School wide)</a:t>
            </a:r>
            <a:endParaRPr lang="en-US" dirty="0"/>
          </a:p>
        </p:txBody>
      </p:sp>
      <p:sp>
        <p:nvSpPr>
          <p:cNvPr id="5" name="Arrow: Up 4">
            <a:extLst>
              <a:ext uri="{FF2B5EF4-FFF2-40B4-BE49-F238E27FC236}">
                <a16:creationId xmlns:a16="http://schemas.microsoft.com/office/drawing/2014/main" id="{342661F0-7B56-44F0-BCCF-E658642826A9}"/>
              </a:ext>
            </a:extLst>
          </p:cNvPr>
          <p:cNvSpPr/>
          <p:nvPr/>
        </p:nvSpPr>
        <p:spPr>
          <a:xfrm rot="16200000">
            <a:off x="8712067" y="2912029"/>
            <a:ext cx="990600" cy="1524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76A7A-7524-4649-B8F3-2909AD383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Leadership \ Employability Unit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C72D0-A463-42C0-9140-4DE908BD6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6" y="1510748"/>
            <a:ext cx="9286042" cy="4813852"/>
          </a:xfrm>
        </p:spPr>
        <p:txBody>
          <a:bodyPr>
            <a:normAutofit/>
          </a:bodyPr>
          <a:lstStyle/>
          <a:p>
            <a:r>
              <a:rPr lang="en-US" sz="3200" dirty="0"/>
              <a:t>Utilize CTSO competitions in class</a:t>
            </a:r>
          </a:p>
          <a:p>
            <a:pPr lvl="1"/>
            <a:r>
              <a:rPr lang="en-US" sz="3000" dirty="0"/>
              <a:t>Break them down into mini assessments</a:t>
            </a:r>
          </a:p>
          <a:p>
            <a:pPr lvl="1"/>
            <a:r>
              <a:rPr lang="en-US" sz="3000" dirty="0"/>
              <a:t>Scouring Rubrics are already made</a:t>
            </a:r>
          </a:p>
          <a:p>
            <a:pPr lvl="1"/>
            <a:r>
              <a:rPr lang="en-US" sz="3000" dirty="0"/>
              <a:t>Standards are already documented</a:t>
            </a:r>
          </a:p>
          <a:p>
            <a:pPr lvl="1"/>
            <a:r>
              <a:rPr lang="en-US" sz="3000" dirty="0"/>
              <a:t>All Students gain the experience</a:t>
            </a:r>
          </a:p>
          <a:p>
            <a:pPr lvl="1"/>
            <a:r>
              <a:rPr lang="en-US" sz="3000" dirty="0"/>
              <a:t>You prepare your CTSO students for competition in class</a:t>
            </a:r>
          </a:p>
          <a:p>
            <a:r>
              <a:rPr lang="en-US" sz="3200" dirty="0"/>
              <a:t>E.g. Job Interview, Prepared Speech, Customer Service, Skills Demonstrations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400" dirty="0"/>
          </a:p>
          <a:p>
            <a:pPr marL="36900" indent="0">
              <a:buNone/>
            </a:pP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345620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"/>
          <p:cNvSpPr txBox="1">
            <a:spLocks noGrp="1"/>
          </p:cNvSpPr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lang="en-US" b="1" dirty="0">
                <a:solidFill>
                  <a:schemeClr val="bg1"/>
                </a:solidFill>
                <a:latin typeface="Arial Black"/>
                <a:ea typeface="Arial Black"/>
                <a:cs typeface="Arial Black"/>
                <a:sym typeface="Arial Black"/>
              </a:rPr>
              <a:t>Contact Information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24" name="Google Shape;124;p5"/>
          <p:cNvSpPr txBox="1">
            <a:spLocks noGrp="1"/>
          </p:cNvSpPr>
          <p:nvPr>
            <p:ph type="body" idx="1"/>
          </p:nvPr>
        </p:nvSpPr>
        <p:spPr>
          <a:xfrm>
            <a:off x="682900" y="1611075"/>
            <a:ext cx="9176400" cy="47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</a:rPr>
              <a:t>Karmen Warner | </a:t>
            </a:r>
            <a:r>
              <a:rPr lang="en-US" sz="1600" dirty="0">
                <a:solidFill>
                  <a:schemeClr val="dk1"/>
                </a:solidFill>
              </a:rPr>
              <a:t>State Director</a:t>
            </a:r>
            <a:endParaRPr sz="1600" dirty="0">
              <a:solidFill>
                <a:schemeClr val="dk1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 b="1" dirty="0">
                <a:solidFill>
                  <a:schemeClr val="dk1"/>
                </a:solidFill>
              </a:rPr>
              <a:t>SkillsUSA Roll: </a:t>
            </a:r>
            <a:r>
              <a:rPr lang="en-US" sz="1600" dirty="0">
                <a:solidFill>
                  <a:schemeClr val="dk1"/>
                </a:solidFill>
              </a:rPr>
              <a:t>Oversight of all State Operations and Communication with Nationals</a:t>
            </a:r>
            <a:endParaRPr sz="1600" dirty="0">
              <a:solidFill>
                <a:schemeClr val="dk1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 b="1" dirty="0">
                <a:solidFill>
                  <a:schemeClr val="dk1"/>
                </a:solidFill>
              </a:rPr>
              <a:t>Email: </a:t>
            </a:r>
            <a:r>
              <a:rPr lang="en-US" sz="1600" b="1" u="sng" dirty="0">
                <a:solidFill>
                  <a:schemeClr val="dk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director@skillsusawashington.org</a:t>
            </a:r>
            <a:r>
              <a:rPr lang="en-US" sz="1600" b="1" dirty="0">
                <a:solidFill>
                  <a:schemeClr val="dk1"/>
                </a:solidFill>
              </a:rPr>
              <a:t> 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1600"/>
              <a:buNone/>
            </a:pP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</a:rPr>
              <a:t>Courtney Burger | </a:t>
            </a:r>
            <a:r>
              <a:rPr lang="en-US" sz="1600" dirty="0">
                <a:solidFill>
                  <a:schemeClr val="dk1"/>
                </a:solidFill>
              </a:rPr>
              <a:t>Associate Director</a:t>
            </a:r>
            <a:endParaRPr sz="1600" dirty="0">
              <a:solidFill>
                <a:schemeClr val="dk1"/>
              </a:solidFill>
            </a:endParaRPr>
          </a:p>
          <a:p>
            <a:pPr marL="685800" lvl="1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 b="1" dirty="0">
                <a:solidFill>
                  <a:schemeClr val="dk1"/>
                </a:solidFill>
              </a:rPr>
              <a:t>SkillsUSA Roll</a:t>
            </a:r>
            <a:r>
              <a:rPr lang="en-US" sz="1600" dirty="0">
                <a:solidFill>
                  <a:schemeClr val="dk1"/>
                </a:solidFill>
              </a:rPr>
              <a:t>: Advisor and Student support</a:t>
            </a:r>
            <a:endParaRPr sz="1600" dirty="0">
              <a:solidFill>
                <a:schemeClr val="dk1"/>
              </a:solidFill>
            </a:endParaRPr>
          </a:p>
          <a:p>
            <a:pPr marL="685800" lvl="1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 b="1" dirty="0">
                <a:solidFill>
                  <a:schemeClr val="dk1"/>
                </a:solidFill>
              </a:rPr>
              <a:t>Email: </a:t>
            </a:r>
            <a:r>
              <a:rPr lang="en-US" sz="1600" b="1" u="sng" dirty="0">
                <a:solidFill>
                  <a:schemeClr val="dk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courtney@skillsusawashington.org</a:t>
            </a:r>
            <a:r>
              <a:rPr lang="en-US" sz="1600" b="1" dirty="0">
                <a:solidFill>
                  <a:schemeClr val="dk1"/>
                </a:solidFill>
              </a:rPr>
              <a:t> </a:t>
            </a:r>
            <a:endParaRPr sz="1600" dirty="0">
              <a:solidFill>
                <a:schemeClr val="dk1"/>
              </a:solidFill>
            </a:endParaRPr>
          </a:p>
          <a:p>
            <a:pPr marL="0" lvl="0" indent="0">
              <a:buNone/>
            </a:pPr>
            <a:endParaRPr lang="en-US" sz="1600" b="1" dirty="0">
              <a:solidFill>
                <a:schemeClr val="dk1"/>
              </a:solidFill>
            </a:endParaRPr>
          </a:p>
          <a:p>
            <a:pPr marL="0" lvl="0" indent="0">
              <a:buNone/>
            </a:pPr>
            <a:r>
              <a:rPr lang="en-US" sz="1600" b="1" dirty="0">
                <a:solidFill>
                  <a:schemeClr val="dk1"/>
                </a:solidFill>
              </a:rPr>
              <a:t>Adam Scroggins |</a:t>
            </a:r>
            <a:r>
              <a:rPr lang="en-US" sz="1600" dirty="0">
                <a:solidFill>
                  <a:schemeClr val="dk1"/>
                </a:solidFill>
              </a:rPr>
              <a:t> Certified Trainer, Region Coordinator</a:t>
            </a:r>
          </a:p>
          <a:p>
            <a:pPr lvl="1">
              <a:buClr>
                <a:schemeClr val="dk1"/>
              </a:buClr>
              <a:buSzPts val="1600"/>
            </a:pPr>
            <a:r>
              <a:rPr lang="en-US" sz="1600" b="1" dirty="0">
                <a:solidFill>
                  <a:schemeClr val="dk1"/>
                </a:solidFill>
              </a:rPr>
              <a:t>Instructor: </a:t>
            </a:r>
            <a:r>
              <a:rPr lang="en-US" sz="1600" dirty="0">
                <a:solidFill>
                  <a:schemeClr val="dk1"/>
                </a:solidFill>
              </a:rPr>
              <a:t>Pierce County Skills Center</a:t>
            </a:r>
          </a:p>
          <a:p>
            <a:pPr lvl="1">
              <a:buClr>
                <a:schemeClr val="dk1"/>
              </a:buClr>
              <a:buSzPts val="1600"/>
            </a:pPr>
            <a:r>
              <a:rPr lang="en-US" sz="1600" b="1" dirty="0">
                <a:solidFill>
                  <a:schemeClr val="dk1"/>
                </a:solidFill>
              </a:rPr>
              <a:t>Teaches: </a:t>
            </a:r>
            <a:r>
              <a:rPr lang="en-US" sz="1600" dirty="0">
                <a:solidFill>
                  <a:schemeClr val="dk1"/>
                </a:solidFill>
              </a:rPr>
              <a:t>ITS &amp; Cyber Security</a:t>
            </a:r>
          </a:p>
          <a:p>
            <a:pPr lvl="1">
              <a:buClr>
                <a:schemeClr val="dk1"/>
              </a:buClr>
              <a:buSzPts val="1600"/>
            </a:pPr>
            <a:r>
              <a:rPr lang="en-US" sz="1600" dirty="0">
                <a:solidFill>
                  <a:schemeClr val="dk1"/>
                </a:solidFill>
              </a:rPr>
              <a:t>Email: </a:t>
            </a:r>
            <a:r>
              <a:rPr lang="en-US" sz="1600" b="1" u="sng" dirty="0">
                <a:solidFill>
                  <a:schemeClr val="dk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pugetsoundsouth@skillsusawashington.org</a:t>
            </a:r>
            <a:r>
              <a:rPr lang="en-US" sz="1600" b="1" dirty="0">
                <a:solidFill>
                  <a:schemeClr val="dk1"/>
                </a:solidFill>
              </a:rPr>
              <a:t> </a:t>
            </a:r>
            <a:endParaRPr lang="en-US" sz="1600" dirty="0">
              <a:solidFill>
                <a:schemeClr val="dk1"/>
              </a:solidFill>
            </a:endParaRPr>
          </a:p>
          <a:p>
            <a:pPr marL="228600" lvl="0" indent="-15240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</a:endParaRPr>
          </a:p>
          <a:p>
            <a:pPr marL="228600" lvl="0" indent="-16510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</a:endParaRPr>
          </a:p>
          <a:p>
            <a:pPr marL="228600" lvl="0" indent="-12700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</a:endParaRPr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1600"/>
              <a:buNone/>
            </a:pPr>
            <a:endParaRPr sz="16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Setting Goals and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32D8F-D1AB-D75A-B05A-188327F36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471" y="1431234"/>
            <a:ext cx="2840612" cy="28335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Georgia" panose="02040502050405020303" pitchFamily="18" charset="0"/>
              </a:rPr>
              <a:t>Student Engagement</a:t>
            </a:r>
          </a:p>
          <a:p>
            <a:r>
              <a:rPr lang="en-US" sz="1800" dirty="0">
                <a:latin typeface="Georgia" panose="02040502050405020303" pitchFamily="18" charset="0"/>
              </a:rPr>
              <a:t>Recruiting Events</a:t>
            </a:r>
          </a:p>
          <a:p>
            <a:r>
              <a:rPr lang="en-US" sz="1800" dirty="0">
                <a:latin typeface="Georgia" panose="02040502050405020303" pitchFamily="18" charset="0"/>
              </a:rPr>
              <a:t>Monthly meetings</a:t>
            </a:r>
          </a:p>
          <a:p>
            <a:r>
              <a:rPr lang="en-US" sz="1800" dirty="0">
                <a:latin typeface="Georgia" panose="02040502050405020303" pitchFamily="18" charset="0"/>
              </a:rPr>
              <a:t>Student ownership</a:t>
            </a:r>
          </a:p>
          <a:p>
            <a:r>
              <a:rPr lang="en-US" sz="1800" dirty="0">
                <a:latin typeface="Georgia" panose="02040502050405020303" pitchFamily="18" charset="0"/>
              </a:rPr>
              <a:t>Extended Learning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2C2E72-EF5E-D872-74F9-A3B7AAE530F6}"/>
              </a:ext>
            </a:extLst>
          </p:cNvPr>
          <p:cNvSpPr txBox="1"/>
          <p:nvPr/>
        </p:nvSpPr>
        <p:spPr>
          <a:xfrm>
            <a:off x="6072205" y="-420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hlinkClick r:id="rId2"/>
              </a:rPr>
              <a:t>https://skillsusawashington.org/events/month/</a:t>
            </a:r>
            <a:r>
              <a:rPr lang="en-US" dirty="0"/>
              <a:t> 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FED93B23-E2B9-CB18-28B2-A72D64A2B35F}"/>
              </a:ext>
            </a:extLst>
          </p:cNvPr>
          <p:cNvSpPr/>
          <p:nvPr/>
        </p:nvSpPr>
        <p:spPr bwMode="auto">
          <a:xfrm>
            <a:off x="3589893" y="2271995"/>
            <a:ext cx="3512739" cy="3409839"/>
          </a:xfrm>
          <a:custGeom>
            <a:avLst/>
            <a:gdLst>
              <a:gd name="connsiteX0" fmla="*/ 0 w 4010382"/>
              <a:gd name="connsiteY0" fmla="*/ 2086309 h 4172617"/>
              <a:gd name="connsiteX1" fmla="*/ 2005191 w 4010382"/>
              <a:gd name="connsiteY1" fmla="*/ 0 h 4172617"/>
              <a:gd name="connsiteX2" fmla="*/ 4010382 w 4010382"/>
              <a:gd name="connsiteY2" fmla="*/ 2086309 h 4172617"/>
              <a:gd name="connsiteX3" fmla="*/ 2005191 w 4010382"/>
              <a:gd name="connsiteY3" fmla="*/ 4172618 h 4172617"/>
              <a:gd name="connsiteX4" fmla="*/ 0 w 4010382"/>
              <a:gd name="connsiteY4" fmla="*/ 2086309 h 4172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10382" h="4172617">
                <a:moveTo>
                  <a:pt x="0" y="2086309"/>
                </a:moveTo>
                <a:cubicBezTo>
                  <a:pt x="0" y="934072"/>
                  <a:pt x="897755" y="0"/>
                  <a:pt x="2005191" y="0"/>
                </a:cubicBezTo>
                <a:cubicBezTo>
                  <a:pt x="3112627" y="0"/>
                  <a:pt x="4010382" y="934072"/>
                  <a:pt x="4010382" y="2086309"/>
                </a:cubicBezTo>
                <a:cubicBezTo>
                  <a:pt x="4010382" y="3238546"/>
                  <a:pt x="3112627" y="4172618"/>
                  <a:pt x="2005191" y="4172618"/>
                </a:cubicBezTo>
                <a:cubicBezTo>
                  <a:pt x="897755" y="4172618"/>
                  <a:pt x="0" y="3238546"/>
                  <a:pt x="0" y="2086309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74902"/>
            </a:scheme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534717" tIns="730208" rIns="534718" bIns="1564732" spcCol="1270" anchor="ctr" anchorCtr="1"/>
          <a:lstStyle/>
          <a:p>
            <a:pPr algn="ctr" defTabSz="1422400">
              <a:lnSpc>
                <a:spcPct val="90000"/>
              </a:lnSpc>
              <a:spcAft>
                <a:spcPct val="35000"/>
              </a:spcAft>
              <a:defRPr/>
            </a:pPr>
            <a:endParaRPr lang="en-US" sz="3200" kern="0" dirty="0">
              <a:solidFill>
                <a:prstClr val="black"/>
              </a:solidFill>
              <a:latin typeface="Cambria" panose="02040503050406030204" pitchFamily="18" charset="0"/>
              <a:cs typeface="Arial" charset="0"/>
            </a:endParaRPr>
          </a:p>
          <a:p>
            <a:pPr algn="ctr" defTabSz="1422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3200" kern="0" dirty="0">
                <a:solidFill>
                  <a:prstClr val="black"/>
                </a:solidFill>
                <a:latin typeface="Cambria" panose="02040503050406030204" pitchFamily="18" charset="0"/>
                <a:cs typeface="Arial" charset="0"/>
              </a:rPr>
              <a:t>Is it an Individual Project, Unit Project or Year Long Project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E29643E-1A64-1941-1B33-E48EC72EEA02}"/>
              </a:ext>
            </a:extLst>
          </p:cNvPr>
          <p:cNvSpPr txBox="1">
            <a:spLocks/>
          </p:cNvSpPr>
          <p:nvPr/>
        </p:nvSpPr>
        <p:spPr>
          <a:xfrm>
            <a:off x="672060" y="4264790"/>
            <a:ext cx="2535812" cy="2077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Georgia" panose="02040502050405020303" pitchFamily="18" charset="0"/>
              </a:rPr>
              <a:t>Competitions</a:t>
            </a:r>
          </a:p>
          <a:p>
            <a:r>
              <a:rPr lang="en-US" sz="1800" dirty="0">
                <a:latin typeface="Georgia" panose="02040502050405020303" pitchFamily="18" charset="0"/>
              </a:rPr>
              <a:t>New Standards</a:t>
            </a:r>
          </a:p>
          <a:p>
            <a:r>
              <a:rPr lang="en-US" sz="1800" dirty="0">
                <a:latin typeface="Georgia" panose="02040502050405020303" pitchFamily="18" charset="0"/>
              </a:rPr>
              <a:t>New Contests</a:t>
            </a:r>
          </a:p>
          <a:p>
            <a:r>
              <a:rPr lang="en-US" sz="1800" dirty="0">
                <a:latin typeface="Georgia" panose="02040502050405020303" pitchFamily="18" charset="0"/>
              </a:rPr>
              <a:t>Incorporate into class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B872A4E-DA06-12FE-A439-65F31168E988}"/>
              </a:ext>
            </a:extLst>
          </p:cNvPr>
          <p:cNvSpPr txBox="1">
            <a:spLocks/>
          </p:cNvSpPr>
          <p:nvPr/>
        </p:nvSpPr>
        <p:spPr>
          <a:xfrm>
            <a:off x="7484653" y="1698259"/>
            <a:ext cx="2631402" cy="3067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Georgia" panose="02040502050405020303" pitchFamily="18" charset="0"/>
              </a:rPr>
              <a:t>Curriculum</a:t>
            </a:r>
          </a:p>
          <a:p>
            <a:r>
              <a:rPr lang="en-US" sz="1800" dirty="0">
                <a:latin typeface="Georgia" panose="02040502050405020303" pitchFamily="18" charset="0"/>
              </a:rPr>
              <a:t>New Piece to use</a:t>
            </a:r>
          </a:p>
          <a:p>
            <a:r>
              <a:rPr lang="en-US" sz="1800" dirty="0">
                <a:latin typeface="Georgia" panose="02040502050405020303" pitchFamily="18" charset="0"/>
              </a:rPr>
              <a:t>Embed for all students</a:t>
            </a:r>
          </a:p>
          <a:p>
            <a:r>
              <a:rPr lang="en-US" sz="1800" dirty="0">
                <a:latin typeface="Georgia" panose="02040502050405020303" pitchFamily="18" charset="0"/>
              </a:rPr>
              <a:t>Incorporate into class framework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B775478-19DA-CB2F-A953-42797D066063}"/>
              </a:ext>
            </a:extLst>
          </p:cNvPr>
          <p:cNvSpPr txBox="1">
            <a:spLocks/>
          </p:cNvSpPr>
          <p:nvPr/>
        </p:nvSpPr>
        <p:spPr>
          <a:xfrm>
            <a:off x="7484653" y="4264790"/>
            <a:ext cx="2631402" cy="2077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Georgia" panose="02040502050405020303" pitchFamily="18" charset="0"/>
              </a:rPr>
              <a:t>Leadership Development</a:t>
            </a:r>
          </a:p>
          <a:p>
            <a:r>
              <a:rPr lang="en-US" sz="1800" dirty="0">
                <a:latin typeface="Georgia" panose="02040502050405020303" pitchFamily="18" charset="0"/>
              </a:rPr>
              <a:t>Conferences</a:t>
            </a:r>
          </a:p>
          <a:p>
            <a:r>
              <a:rPr lang="en-US" sz="1800" dirty="0">
                <a:latin typeface="Georgia" panose="02040502050405020303" pitchFamily="18" charset="0"/>
              </a:rPr>
              <a:t>Workshops</a:t>
            </a:r>
          </a:p>
          <a:p>
            <a:r>
              <a:rPr lang="en-US" sz="1800" dirty="0">
                <a:latin typeface="Georgia" panose="02040502050405020303" pitchFamily="18" charset="0"/>
              </a:rPr>
              <a:t>Flip the classroom</a:t>
            </a:r>
            <a:endParaRPr lang="en-US" sz="2000" dirty="0">
              <a:latin typeface="Georgia" panose="02040502050405020303" pitchFamily="18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E16109E9-DB8F-60C3-815E-E01E34A06C80}"/>
              </a:ext>
            </a:extLst>
          </p:cNvPr>
          <p:cNvSpPr/>
          <p:nvPr/>
        </p:nvSpPr>
        <p:spPr>
          <a:xfrm rot="2147640">
            <a:off x="2938756" y="2498685"/>
            <a:ext cx="1179348" cy="596348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F9E1B31F-BE13-74C4-27FE-A7D9CD0A3433}"/>
              </a:ext>
            </a:extLst>
          </p:cNvPr>
          <p:cNvSpPr/>
          <p:nvPr/>
        </p:nvSpPr>
        <p:spPr>
          <a:xfrm rot="19388291">
            <a:off x="2969467" y="4922222"/>
            <a:ext cx="1240849" cy="596348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FF670541-5BAF-0285-3208-E4D176C72A44}"/>
              </a:ext>
            </a:extLst>
          </p:cNvPr>
          <p:cNvSpPr/>
          <p:nvPr/>
        </p:nvSpPr>
        <p:spPr>
          <a:xfrm rot="13058011">
            <a:off x="6492517" y="4918481"/>
            <a:ext cx="1141733" cy="596348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07681BBB-749C-1BAC-9630-20923ABCDDCB}"/>
              </a:ext>
            </a:extLst>
          </p:cNvPr>
          <p:cNvSpPr/>
          <p:nvPr/>
        </p:nvSpPr>
        <p:spPr>
          <a:xfrm rot="8265505">
            <a:off x="6468564" y="2198644"/>
            <a:ext cx="1240849" cy="596348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0926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906" y="1377387"/>
            <a:ext cx="9448065" cy="4965540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SkillsUSA </a:t>
            </a:r>
            <a:r>
              <a:rPr lang="en-US" sz="6000" b="1" dirty="0">
                <a:latin typeface="Arial Black" panose="020B0604020202020204" pitchFamily="34" charset="0"/>
                <a:cs typeface="Arial Black" panose="020B0604020202020204" pitchFamily="34" charset="0"/>
              </a:rPr>
              <a:t>Framework</a:t>
            </a:r>
            <a:br>
              <a:rPr lang="en-US" sz="6000" b="1" dirty="0">
                <a:latin typeface="Arial Black" panose="020B0604020202020204" pitchFamily="34" charset="0"/>
                <a:cs typeface="Arial Black" panose="020B0604020202020204" pitchFamily="34" charset="0"/>
              </a:rPr>
            </a:br>
            <a:br>
              <a:rPr lang="en-US" sz="6000" b="1" dirty="0"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6000" b="1" dirty="0">
                <a:latin typeface="Arial Black" panose="020B0604020202020204" pitchFamily="34" charset="0"/>
                <a:cs typeface="Arial Black" panose="020B0604020202020204" pitchFamily="34" charset="0"/>
              </a:rPr>
              <a:t> Integration</a:t>
            </a:r>
            <a:br>
              <a:rPr lang="en-US" sz="6000" b="1" dirty="0">
                <a:latin typeface="Arial Black" panose="020B0604020202020204" pitchFamily="34" charset="0"/>
                <a:cs typeface="Arial Black" panose="020B0604020202020204" pitchFamily="34" charset="0"/>
              </a:rPr>
            </a:br>
            <a:br>
              <a:rPr lang="en-US" sz="6000" b="1" dirty="0"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6000" b="1" dirty="0">
                <a:latin typeface="Arial Black" panose="020B0604020202020204" pitchFamily="34" charset="0"/>
                <a:cs typeface="Arial Black" panose="020B0604020202020204" pitchFamily="34" charset="0"/>
              </a:rPr>
              <a:t>Program of Work</a:t>
            </a:r>
          </a:p>
        </p:txBody>
      </p:sp>
    </p:spTree>
    <p:extLst>
      <p:ext uri="{BB962C8B-B14F-4D97-AF65-F5344CB8AC3E}">
        <p14:creationId xmlns:p14="http://schemas.microsoft.com/office/powerpoint/2010/main" val="8159640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76A7A-7524-4649-B8F3-2909AD383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C72D0-A463-42C0-9140-4DE908BD6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5" y="3071190"/>
            <a:ext cx="9405311" cy="3044687"/>
          </a:xfrm>
        </p:spPr>
        <p:txBody>
          <a:bodyPr>
            <a:normAutofit/>
          </a:bodyPr>
          <a:lstStyle/>
          <a:p>
            <a:pPr marL="36900" indent="0" algn="ctr">
              <a:buNone/>
            </a:pPr>
            <a:r>
              <a:rPr lang="en-US" sz="4800" dirty="0"/>
              <a:t>How Detailed do I need to Get</a:t>
            </a:r>
          </a:p>
          <a:p>
            <a:endParaRPr lang="en-US" sz="3200" dirty="0"/>
          </a:p>
          <a:p>
            <a:endParaRPr lang="en-US" sz="3400" dirty="0"/>
          </a:p>
          <a:p>
            <a:pPr marL="36900" indent="0">
              <a:buNone/>
            </a:pP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18292630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6EB57-CD21-5800-60D7-2FF3B0112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Professional Member Resources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139464-298F-E282-BFC8-F4E2DF8C6232}"/>
              </a:ext>
            </a:extLst>
          </p:cNvPr>
          <p:cNvSpPr txBox="1"/>
          <p:nvPr/>
        </p:nvSpPr>
        <p:spPr>
          <a:xfrm>
            <a:off x="8313338" y="13433"/>
            <a:ext cx="38786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hlinkClick r:id="rId2"/>
              </a:rPr>
              <a:t>https://mycareeressentials.org/</a:t>
            </a:r>
            <a:r>
              <a:rPr lang="en-US" dirty="0"/>
              <a:t>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9992176-2596-40F0-B255-617E2673C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510" y="5159533"/>
            <a:ext cx="9286042" cy="1042881"/>
          </a:xfrm>
        </p:spPr>
        <p:txBody>
          <a:bodyPr>
            <a:normAutofit/>
          </a:bodyPr>
          <a:lstStyle/>
          <a:p>
            <a:r>
              <a:rPr lang="en-US" sz="3200" dirty="0"/>
              <a:t>Each of these pieces of curriculum could be added as multiple projects\units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400" dirty="0"/>
          </a:p>
          <a:p>
            <a:pPr marL="36900" indent="0">
              <a:buNone/>
            </a:pPr>
            <a:endParaRPr lang="en-US" sz="3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B2425D-CAC1-0476-4A3C-797254B5A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906" y="1932939"/>
            <a:ext cx="9265920" cy="228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9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906" y="365125"/>
            <a:ext cx="11509094" cy="9638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Program of Work Integration Toolkit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32D8F-D1AB-D75A-B05A-188327F36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6" y="1611087"/>
            <a:ext cx="9404523" cy="473165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  <a:latin typeface="Georgia" panose="02040502050405020303" pitchFamily="18" charset="0"/>
              </a:rPr>
              <a:t>Add screenshot of framework integration toolkit</a:t>
            </a:r>
          </a:p>
          <a:p>
            <a:endParaRPr lang="en-US" dirty="0">
              <a:latin typeface="Georgia" panose="02040502050405020303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18309C-AF31-18F0-E65A-00B3CA8C8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3058" y="1550799"/>
            <a:ext cx="3788628" cy="5144014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10B285-8B77-41C0-FD6F-D0865D2F2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1099" y="1324537"/>
            <a:ext cx="3873312" cy="5262362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79895B-0FDD-BA72-F9C9-D619385B70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045" y="1132012"/>
            <a:ext cx="4101139" cy="5383176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A48520CC-D7D7-557D-6C80-8B3E3C0A0508}"/>
              </a:ext>
            </a:extLst>
          </p:cNvPr>
          <p:cNvSpPr/>
          <p:nvPr/>
        </p:nvSpPr>
        <p:spPr>
          <a:xfrm>
            <a:off x="635506" y="4994015"/>
            <a:ext cx="1406496" cy="1111443"/>
          </a:xfrm>
          <a:prstGeom prst="rightArrow">
            <a:avLst/>
          </a:prstGeom>
          <a:solidFill>
            <a:srgbClr val="FF0000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6 Activities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0002C7F3-228D-6180-A3AA-7482239EAEE8}"/>
              </a:ext>
            </a:extLst>
          </p:cNvPr>
          <p:cNvSpPr/>
          <p:nvPr/>
        </p:nvSpPr>
        <p:spPr>
          <a:xfrm>
            <a:off x="3401098" y="3951237"/>
            <a:ext cx="1503813" cy="1111443"/>
          </a:xfrm>
          <a:prstGeom prst="rightArrow">
            <a:avLst/>
          </a:prstGeom>
          <a:solidFill>
            <a:srgbClr val="FF0000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12 Activities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23E36283-8711-38F9-563D-F926A89D11B5}"/>
              </a:ext>
            </a:extLst>
          </p:cNvPr>
          <p:cNvSpPr/>
          <p:nvPr/>
        </p:nvSpPr>
        <p:spPr>
          <a:xfrm flipH="1">
            <a:off x="9149063" y="3724033"/>
            <a:ext cx="2065417" cy="1111443"/>
          </a:xfrm>
          <a:prstGeom prst="rightArrow">
            <a:avLst/>
          </a:prstGeom>
          <a:solidFill>
            <a:srgbClr val="FF0000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Templates &amp; Resources</a:t>
            </a:r>
          </a:p>
        </p:txBody>
      </p:sp>
    </p:spTree>
    <p:extLst>
      <p:ext uri="{BB962C8B-B14F-4D97-AF65-F5344CB8AC3E}">
        <p14:creationId xmlns:p14="http://schemas.microsoft.com/office/powerpoint/2010/main" val="23631563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D216D-5B03-D6A2-5D0B-578701817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Activity Lesson Plans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659344-B956-8B0C-858C-92B162F6A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998" y="1203552"/>
            <a:ext cx="4652266" cy="3321287"/>
          </a:xfrm>
          <a:prstGeom prst="rect">
            <a:avLst/>
          </a:prstGeom>
          <a:ln w="31750">
            <a:solidFill>
              <a:schemeClr val="accent1">
                <a:shade val="1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8928E2-A6A7-B8F9-DD19-7D78212CF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199" y="4686623"/>
            <a:ext cx="4652266" cy="1806252"/>
          </a:xfrm>
          <a:prstGeom prst="rect">
            <a:avLst/>
          </a:prstGeom>
          <a:ln w="31750">
            <a:solidFill>
              <a:schemeClr val="accent1">
                <a:shade val="15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EBF1CF-F2AD-6C50-EA6B-7BC3650A41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5017" y="1772942"/>
            <a:ext cx="4598946" cy="4845572"/>
          </a:xfrm>
          <a:prstGeom prst="rect">
            <a:avLst/>
          </a:prstGeom>
          <a:ln w="31750">
            <a:solidFill>
              <a:schemeClr val="accent1">
                <a:shade val="1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F3EE0D-0D21-FF0C-274F-0262CC8DD9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4042" y="1171164"/>
            <a:ext cx="4618940" cy="2812688"/>
          </a:xfrm>
          <a:prstGeom prst="rect">
            <a:avLst/>
          </a:prstGeom>
          <a:ln w="31750">
            <a:solidFill>
              <a:schemeClr val="accent1">
                <a:shade val="15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AC8F18-47F7-2A6A-5760-875B721B81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4005" y="2264332"/>
            <a:ext cx="4638936" cy="3005977"/>
          </a:xfrm>
          <a:prstGeom prst="rect">
            <a:avLst/>
          </a:prstGeom>
          <a:ln w="31750">
            <a:solidFill>
              <a:schemeClr val="accent1">
                <a:shade val="15000"/>
              </a:schemeClr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486FCB-DE35-76EE-1ED1-BF52B1D514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3512" y="2864195"/>
            <a:ext cx="4705588" cy="4612276"/>
          </a:xfrm>
          <a:prstGeom prst="rect">
            <a:avLst/>
          </a:prstGeom>
          <a:ln w="31750">
            <a:solidFill>
              <a:schemeClr val="accent1">
                <a:shade val="15000"/>
              </a:schemeClr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F84A25-32A9-E95E-551C-816AA555C2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16453" y="3873963"/>
            <a:ext cx="4632271" cy="2592739"/>
          </a:xfrm>
          <a:prstGeom prst="rect">
            <a:avLst/>
          </a:prstGeom>
          <a:ln w="31750">
            <a:solidFill>
              <a:schemeClr val="accent1">
                <a:shade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538175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Canned Food Drive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32D8F-D1AB-D75A-B05A-188327F36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5" y="1453663"/>
            <a:ext cx="9404991" cy="4723300"/>
          </a:xfrm>
        </p:spPr>
        <p:txBody>
          <a:bodyPr>
            <a:normAutofit/>
          </a:bodyPr>
          <a:lstStyle/>
          <a:p>
            <a:r>
              <a:rPr lang="en-US" dirty="0">
                <a:latin typeface="Georgia" panose="02040502050405020303" pitchFamily="18" charset="0"/>
              </a:rPr>
              <a:t>Planning Sheets</a:t>
            </a:r>
          </a:p>
          <a:p>
            <a:r>
              <a:rPr lang="en-US" dirty="0">
                <a:latin typeface="Georgia" panose="02040502050405020303" pitchFamily="18" charset="0"/>
              </a:rPr>
              <a:t>Smart Goals Sheets</a:t>
            </a:r>
          </a:p>
          <a:p>
            <a:r>
              <a:rPr lang="en-US" dirty="0">
                <a:latin typeface="Georgia" panose="02040502050405020303" pitchFamily="18" charset="0"/>
              </a:rPr>
              <a:t>Example Committee Meeting</a:t>
            </a:r>
          </a:p>
          <a:p>
            <a:r>
              <a:rPr lang="en-US" dirty="0">
                <a:latin typeface="Georgia" panose="02040502050405020303" pitchFamily="18" charset="0"/>
              </a:rPr>
              <a:t>Budget Planning Sheet</a:t>
            </a:r>
          </a:p>
          <a:p>
            <a:r>
              <a:rPr lang="en-US" dirty="0">
                <a:latin typeface="Georgia" panose="02040502050405020303" pitchFamily="18" charset="0"/>
              </a:rPr>
              <a:t>Implementing the Activity Directions</a:t>
            </a:r>
          </a:p>
          <a:p>
            <a:r>
              <a:rPr lang="en-US" dirty="0">
                <a:latin typeface="Georgia" panose="02040502050405020303" pitchFamily="18" charset="0"/>
              </a:rPr>
              <a:t>Example Flyer \ Announcement Form</a:t>
            </a:r>
          </a:p>
          <a:p>
            <a:r>
              <a:rPr lang="en-US" dirty="0">
                <a:latin typeface="Georgia" panose="02040502050405020303" pitchFamily="18" charset="0"/>
              </a:rPr>
              <a:t>Facilitating the Activity</a:t>
            </a:r>
          </a:p>
          <a:p>
            <a:r>
              <a:rPr lang="en-US" dirty="0">
                <a:latin typeface="Georgia" panose="02040502050405020303" pitchFamily="18" charset="0"/>
              </a:rPr>
              <a:t>Activity Evaluation Forms</a:t>
            </a:r>
          </a:p>
          <a:p>
            <a:r>
              <a:rPr lang="en-US" dirty="0">
                <a:latin typeface="Georgia" panose="02040502050405020303" pitchFamily="18" charset="0"/>
              </a:rPr>
              <a:t>Self Assessment Sheet</a:t>
            </a:r>
          </a:p>
          <a:p>
            <a:endParaRPr lang="en-US" dirty="0">
              <a:latin typeface="Georgia" panose="02040502050405020303" pitchFamily="18" charset="0"/>
            </a:endParaRPr>
          </a:p>
          <a:p>
            <a:endParaRPr lang="en-US" dirty="0">
              <a:latin typeface="Georgia" panose="02040502050405020303" pitchFamily="18" charset="0"/>
            </a:endParaRPr>
          </a:p>
          <a:p>
            <a:endParaRPr lang="en-US" dirty="0">
              <a:latin typeface="Georgia" panose="02040502050405020303" pitchFamily="18" charset="0"/>
            </a:endParaRPr>
          </a:p>
          <a:p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2899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906" y="2101292"/>
            <a:ext cx="9448065" cy="414048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>
                <a:latin typeface="Arial Black" panose="020B0604020202020204" pitchFamily="34" charset="0"/>
                <a:cs typeface="Arial Black" panose="020B0604020202020204" pitchFamily="34" charset="0"/>
              </a:rPr>
              <a:t>Cross walking the SkillsUSA Technical Standards </a:t>
            </a:r>
            <a:br>
              <a:rPr lang="en-US" sz="6000" b="1" dirty="0"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6000" b="1" dirty="0">
                <a:latin typeface="Arial Black" panose="020B0604020202020204" pitchFamily="34" charset="0"/>
                <a:cs typeface="Arial Black" panose="020B0604020202020204" pitchFamily="34" charset="0"/>
              </a:rPr>
              <a:t>to the </a:t>
            </a:r>
            <a:br>
              <a:rPr lang="en-US" sz="6000" b="1" dirty="0"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6000" b="1" dirty="0">
                <a:latin typeface="Arial Black" panose="020B0604020202020204" pitchFamily="34" charset="0"/>
                <a:cs typeface="Arial Black" panose="020B0604020202020204" pitchFamily="34" charset="0"/>
              </a:rPr>
              <a:t>OSPI Leadership Standards</a:t>
            </a:r>
          </a:p>
        </p:txBody>
      </p:sp>
    </p:spTree>
    <p:extLst>
      <p:ext uri="{BB962C8B-B14F-4D97-AF65-F5344CB8AC3E}">
        <p14:creationId xmlns:p14="http://schemas.microsoft.com/office/powerpoint/2010/main" val="1564615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Aligning Curriculum with SkillsUSA Standards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A33F6F-F939-FF82-76B2-D57C840AC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8506" y="926139"/>
            <a:ext cx="4930180" cy="6867625"/>
          </a:xfrm>
          <a:prstGeom prst="rect">
            <a:avLst/>
          </a:prstGeom>
          <a:ln w="34925">
            <a:solidFill>
              <a:schemeClr val="accent3">
                <a:shade val="1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CE8F2E-95D8-4947-0C83-27EFD748D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906" y="1318747"/>
            <a:ext cx="3612886" cy="273006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37B37A-C6DF-87B3-5F01-C1D0AFFFAB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0161" y="1869414"/>
            <a:ext cx="3806795" cy="457992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B40500-22DB-4F85-8D13-565AF4246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157" y="5321098"/>
            <a:ext cx="4041635" cy="153690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2CDC84EB-555C-3979-A80C-C4B20B54D573}"/>
              </a:ext>
            </a:extLst>
          </p:cNvPr>
          <p:cNvSpPr/>
          <p:nvPr/>
        </p:nvSpPr>
        <p:spPr>
          <a:xfrm flipH="1">
            <a:off x="10124061" y="5321098"/>
            <a:ext cx="2200589" cy="1111443"/>
          </a:xfrm>
          <a:prstGeom prst="rightArrow">
            <a:avLst/>
          </a:prstGeom>
          <a:solidFill>
            <a:srgbClr val="FF0000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OSPI Leadership Skills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FB8CA138-08E2-1F9D-FE8A-6C6F049573E7}"/>
              </a:ext>
            </a:extLst>
          </p:cNvPr>
          <p:cNvSpPr/>
          <p:nvPr/>
        </p:nvSpPr>
        <p:spPr>
          <a:xfrm>
            <a:off x="-230428" y="3859910"/>
            <a:ext cx="2200589" cy="1111443"/>
          </a:xfrm>
          <a:prstGeom prst="rightArrow">
            <a:avLst/>
          </a:prstGeom>
          <a:solidFill>
            <a:srgbClr val="FF0000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SkillsUSA Framework</a:t>
            </a:r>
          </a:p>
        </p:txBody>
      </p:sp>
    </p:spTree>
    <p:extLst>
      <p:ext uri="{BB962C8B-B14F-4D97-AF65-F5344CB8AC3E}">
        <p14:creationId xmlns:p14="http://schemas.microsoft.com/office/powerpoint/2010/main" val="38097640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Embedding SkillsUSA Activities in Lesson Plans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A39BC29-74DF-3A3D-E69C-C4D7E2D3A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6" y="2347804"/>
            <a:ext cx="1726919" cy="2043221"/>
          </a:xfrm>
        </p:spPr>
        <p:txBody>
          <a:bodyPr>
            <a:normAutofit/>
          </a:bodyPr>
          <a:lstStyle/>
          <a:p>
            <a:r>
              <a:rPr lang="en-US" sz="1600" dirty="0"/>
              <a:t>Verify against SkillsUSA standards and add to your Framework</a:t>
            </a:r>
          </a:p>
          <a:p>
            <a:r>
              <a:rPr lang="en-US" sz="1600" dirty="0"/>
              <a:t>Utilize Contests as Assessments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5A6D7E-9F6F-8B4F-87E8-29CA550BC474}"/>
              </a:ext>
            </a:extLst>
          </p:cNvPr>
          <p:cNvSpPr/>
          <p:nvPr/>
        </p:nvSpPr>
        <p:spPr>
          <a:xfrm>
            <a:off x="682906" y="1528994"/>
            <a:ext cx="1582614" cy="61874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Georgia" panose="02040502050405020303" pitchFamily="18" charset="0"/>
              </a:rPr>
              <a:t>Technical Standards</a:t>
            </a:r>
            <a:endParaRPr lang="en-US" sz="105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41761D7-B48B-BC04-840A-56E64990CBAE}"/>
              </a:ext>
            </a:extLst>
          </p:cNvPr>
          <p:cNvSpPr/>
          <p:nvPr/>
        </p:nvSpPr>
        <p:spPr>
          <a:xfrm>
            <a:off x="2594565" y="1528994"/>
            <a:ext cx="1582614" cy="61874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Georgia" panose="02040502050405020303" pitchFamily="18" charset="0"/>
              </a:rPr>
              <a:t>Leadership Standards</a:t>
            </a:r>
            <a:endParaRPr lang="en-US" sz="105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872196D-6E24-2D1C-CB3E-57D80D3A44BD}"/>
              </a:ext>
            </a:extLst>
          </p:cNvPr>
          <p:cNvSpPr/>
          <p:nvPr/>
        </p:nvSpPr>
        <p:spPr>
          <a:xfrm>
            <a:off x="4506225" y="1528994"/>
            <a:ext cx="1582614" cy="61874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Georgia" panose="02040502050405020303" pitchFamily="18" charset="0"/>
              </a:rPr>
              <a:t>Communication &amp; Presentations</a:t>
            </a:r>
            <a:endParaRPr lang="en-US" sz="105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CCEF577-74C4-3FB3-F1E0-B351B47E3E68}"/>
              </a:ext>
            </a:extLst>
          </p:cNvPr>
          <p:cNvSpPr/>
          <p:nvPr/>
        </p:nvSpPr>
        <p:spPr>
          <a:xfrm>
            <a:off x="6417885" y="1528994"/>
            <a:ext cx="1582614" cy="61874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Georgia" panose="02040502050405020303" pitchFamily="18" charset="0"/>
              </a:rPr>
              <a:t>Extended Learning</a:t>
            </a:r>
            <a:endParaRPr lang="en-US" sz="105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959BFD3-615A-5670-B0F0-0FA6660D1FF3}"/>
              </a:ext>
            </a:extLst>
          </p:cNvPr>
          <p:cNvSpPr/>
          <p:nvPr/>
        </p:nvSpPr>
        <p:spPr>
          <a:xfrm>
            <a:off x="8329544" y="1528994"/>
            <a:ext cx="1582614" cy="61874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Georgia" panose="02040502050405020303" pitchFamily="18" charset="0"/>
              </a:rPr>
              <a:t>Fundraising &amp; Community Service</a:t>
            </a:r>
            <a:endParaRPr lang="en-US" sz="1050" dirty="0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F7B8340A-C7A5-4608-73E0-BEF71B3D34AB}"/>
              </a:ext>
            </a:extLst>
          </p:cNvPr>
          <p:cNvSpPr txBox="1">
            <a:spLocks/>
          </p:cNvSpPr>
          <p:nvPr/>
        </p:nvSpPr>
        <p:spPr>
          <a:xfrm>
            <a:off x="2522412" y="2347804"/>
            <a:ext cx="1726919" cy="217657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Verify against OSPI Leadership standards and add to your Framework</a:t>
            </a:r>
          </a:p>
          <a:p>
            <a:r>
              <a:rPr lang="en-US" sz="1600" dirty="0"/>
              <a:t>Utilize Contests as Assessments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970EBC53-8ABB-5A60-78B5-2BA51AB06173}"/>
              </a:ext>
            </a:extLst>
          </p:cNvPr>
          <p:cNvSpPr txBox="1">
            <a:spLocks/>
          </p:cNvSpPr>
          <p:nvPr/>
        </p:nvSpPr>
        <p:spPr>
          <a:xfrm>
            <a:off x="4434072" y="2347804"/>
            <a:ext cx="1726919" cy="3957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Add to your Framework</a:t>
            </a:r>
          </a:p>
          <a:p>
            <a:r>
              <a:rPr lang="en-US" sz="1600" dirty="0"/>
              <a:t>Utilize SkillsUSA Curriculum (</a:t>
            </a:r>
            <a:r>
              <a:rPr lang="en-US" sz="1600" dirty="0" err="1"/>
              <a:t>POWERRful</a:t>
            </a:r>
            <a:r>
              <a:rPr lang="en-US" sz="1600" dirty="0"/>
              <a:t>) series</a:t>
            </a:r>
          </a:p>
          <a:p>
            <a:endParaRPr lang="en-US" sz="1600" dirty="0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88EAEA3-0ADF-1FA6-6986-69DA1E044D81}"/>
              </a:ext>
            </a:extLst>
          </p:cNvPr>
          <p:cNvSpPr txBox="1">
            <a:spLocks/>
          </p:cNvSpPr>
          <p:nvPr/>
        </p:nvSpPr>
        <p:spPr>
          <a:xfrm>
            <a:off x="6345732" y="2304493"/>
            <a:ext cx="1726919" cy="3957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Add to your Framework</a:t>
            </a:r>
          </a:p>
          <a:p>
            <a:r>
              <a:rPr lang="en-US" sz="1600" dirty="0"/>
              <a:t>Add to your OSPI Program of Work</a:t>
            </a:r>
          </a:p>
          <a:p>
            <a:r>
              <a:rPr lang="en-US" sz="1600" dirty="0"/>
              <a:t>Utilize SkillsUSA Program of Work Toolkit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8AA66E79-645C-402E-A9F4-4D6FF2E69536}"/>
              </a:ext>
            </a:extLst>
          </p:cNvPr>
          <p:cNvSpPr txBox="1">
            <a:spLocks/>
          </p:cNvSpPr>
          <p:nvPr/>
        </p:nvSpPr>
        <p:spPr>
          <a:xfrm>
            <a:off x="8257392" y="2304493"/>
            <a:ext cx="1726919" cy="3957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Add to your Framework</a:t>
            </a:r>
          </a:p>
          <a:p>
            <a:r>
              <a:rPr lang="en-US" sz="1600" dirty="0"/>
              <a:t>Add to your OSPI Program of Work</a:t>
            </a:r>
          </a:p>
          <a:p>
            <a:r>
              <a:rPr lang="en-US" sz="1600" dirty="0"/>
              <a:t>Utilize SkillsUSA Program of Work Toolkit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87F656-B374-8C6B-F2E0-07CC0A7B6098}"/>
              </a:ext>
            </a:extLst>
          </p:cNvPr>
          <p:cNvSpPr/>
          <p:nvPr/>
        </p:nvSpPr>
        <p:spPr>
          <a:xfrm>
            <a:off x="616231" y="1457326"/>
            <a:ext cx="3704100" cy="3257550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sz="100" dirty="0">
              <a:solidFill>
                <a:srgbClr val="002060"/>
              </a:solidFill>
            </a:endParaRPr>
          </a:p>
          <a:p>
            <a:pPr algn="ctr"/>
            <a:r>
              <a:rPr lang="en-US" u="sng" dirty="0">
                <a:solidFill>
                  <a:srgbClr val="002060"/>
                </a:solidFill>
              </a:rPr>
              <a:t>Competition Embedded in Curriculum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33CE8D9-CF8D-17AE-95E8-059FEBAD5660}"/>
              </a:ext>
            </a:extLst>
          </p:cNvPr>
          <p:cNvSpPr/>
          <p:nvPr/>
        </p:nvSpPr>
        <p:spPr>
          <a:xfrm>
            <a:off x="4420499" y="1457325"/>
            <a:ext cx="1790453" cy="3957747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sz="100" dirty="0">
              <a:solidFill>
                <a:srgbClr val="002060"/>
              </a:solidFill>
            </a:endParaRPr>
          </a:p>
          <a:p>
            <a:pPr algn="ctr"/>
            <a:r>
              <a:rPr lang="en-US" u="sng" dirty="0">
                <a:solidFill>
                  <a:srgbClr val="002060"/>
                </a:solidFill>
              </a:rPr>
              <a:t>SkillsUSA Curriculum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02CCF9-0BC4-78B3-DD10-C573268E2D32}"/>
              </a:ext>
            </a:extLst>
          </p:cNvPr>
          <p:cNvSpPr/>
          <p:nvPr/>
        </p:nvSpPr>
        <p:spPr>
          <a:xfrm>
            <a:off x="6314015" y="1457325"/>
            <a:ext cx="3711884" cy="3957747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r>
              <a:rPr lang="en-US" u="sng" dirty="0">
                <a:solidFill>
                  <a:srgbClr val="002060"/>
                </a:solidFill>
              </a:rPr>
              <a:t>Extended Learning Activities</a:t>
            </a: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A03B5066-EF3A-8663-8A3D-4993AE5B0E75}"/>
              </a:ext>
            </a:extLst>
          </p:cNvPr>
          <p:cNvSpPr txBox="1">
            <a:spLocks/>
          </p:cNvSpPr>
          <p:nvPr/>
        </p:nvSpPr>
        <p:spPr>
          <a:xfrm>
            <a:off x="925527" y="4786544"/>
            <a:ext cx="3193770" cy="14756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u="sng" dirty="0"/>
              <a:t>Leadership contests with Communication focus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300" b="1" u="sng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Extemporaneous Speaking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Prepared Speech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Job Interview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Job Skills Demo A </a:t>
            </a:r>
          </a:p>
        </p:txBody>
      </p:sp>
    </p:spTree>
    <p:extLst>
      <p:ext uri="{BB962C8B-B14F-4D97-AF65-F5344CB8AC3E}">
        <p14:creationId xmlns:p14="http://schemas.microsoft.com/office/powerpoint/2010/main" val="2282511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How to Stay in the know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32D8F-D1AB-D75A-B05A-188327F36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6" y="1611087"/>
            <a:ext cx="9395159" cy="4731656"/>
          </a:xfrm>
        </p:spPr>
        <p:txBody>
          <a:bodyPr>
            <a:normAutofit/>
          </a:bodyPr>
          <a:lstStyle/>
          <a:p>
            <a:r>
              <a:rPr lang="en-US" dirty="0"/>
              <a:t>Join the Mailing List</a:t>
            </a:r>
          </a:p>
          <a:p>
            <a:pPr marL="0" indent="0" algn="ctr">
              <a:buNone/>
            </a:pPr>
            <a:r>
              <a:rPr lang="en-US" sz="2000" dirty="0">
                <a:hlinkClick r:id="rId2"/>
              </a:rPr>
              <a:t>Click to join</a:t>
            </a:r>
            <a:r>
              <a:rPr lang="en-US" sz="2000" dirty="0"/>
              <a:t> </a:t>
            </a:r>
          </a:p>
          <a:p>
            <a:pPr lvl="1"/>
            <a:endParaRPr lang="en-US" dirty="0">
              <a:latin typeface="Georgia" panose="02040502050405020303" pitchFamily="18" charset="0"/>
            </a:endParaRPr>
          </a:p>
          <a:p>
            <a:endParaRPr lang="en-US" dirty="0">
              <a:latin typeface="Georgia" panose="020405020504050203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0B2251-A9C6-6C2F-3BF3-70756A885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821" y="2753031"/>
            <a:ext cx="3569328" cy="356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7489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Additional Curriculum</a:t>
            </a:r>
            <a:endParaRPr lang="en-US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8BD9B2-7C7B-EBB5-8701-7D54A250E52B}"/>
              </a:ext>
            </a:extLst>
          </p:cNvPr>
          <p:cNvSpPr txBox="1"/>
          <p:nvPr/>
        </p:nvSpPr>
        <p:spPr>
          <a:xfrm>
            <a:off x="5160835" y="-4207"/>
            <a:ext cx="71088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85787" indent="0" algn="r" eaLnBrk="1" hangingPunct="1">
              <a:buNone/>
              <a:defRPr/>
            </a:pPr>
            <a:r>
              <a:rPr lang="en-US" altLang="en-US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https://www.skillsusa.org/shop/</a:t>
            </a:r>
            <a:endParaRPr lang="en-US" alt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2F7A1A-D660-2A48-BA07-FABC06683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96" y="1871430"/>
            <a:ext cx="1116566" cy="1878666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FD21764-32CB-1BE7-D125-20EE5BF3E0D3}"/>
              </a:ext>
            </a:extLst>
          </p:cNvPr>
          <p:cNvSpPr txBox="1">
            <a:spLocks/>
          </p:cNvSpPr>
          <p:nvPr/>
        </p:nvSpPr>
        <p:spPr bwMode="auto">
          <a:xfrm>
            <a:off x="721495" y="1497443"/>
            <a:ext cx="1116566" cy="37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panose="020B06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Font typeface="Wingdings 3" panose="05040102010807070707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eaLnBrk="1" hangingPunct="1">
              <a:buNone/>
              <a:defRPr/>
            </a:pPr>
            <a:r>
              <a:rPr lang="en-US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Team Building</a:t>
            </a:r>
            <a:endParaRPr lang="en-US" sz="2800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6763356-5CE2-337E-269D-FEB7EF31DC3D}"/>
              </a:ext>
            </a:extLst>
          </p:cNvPr>
          <p:cNvSpPr txBox="1">
            <a:spLocks/>
          </p:cNvSpPr>
          <p:nvPr/>
        </p:nvSpPr>
        <p:spPr bwMode="auto">
          <a:xfrm>
            <a:off x="3386900" y="1497443"/>
            <a:ext cx="1173590" cy="37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panose="020B06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Font typeface="Wingdings 3" panose="05040102010807070707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eaLnBrk="1" hangingPunct="1">
              <a:buNone/>
              <a:defRPr/>
            </a:pPr>
            <a:r>
              <a:rPr lang="en-US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Ice Breakers</a:t>
            </a:r>
            <a:endParaRPr lang="en-US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7CC623-FDFD-D8C7-CFCD-8FE58DB36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9286" y="1871430"/>
            <a:ext cx="1175643" cy="18077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CE1D2D-91DB-739C-DDD4-119FA30397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5526" y="1888113"/>
            <a:ext cx="1245686" cy="1821922"/>
          </a:xfrm>
          <a:prstGeom prst="rect">
            <a:avLst/>
          </a:prstGeom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B92CFEB4-463B-B430-0C39-0E52967DE8D9}"/>
              </a:ext>
            </a:extLst>
          </p:cNvPr>
          <p:cNvSpPr txBox="1">
            <a:spLocks/>
          </p:cNvSpPr>
          <p:nvPr/>
        </p:nvSpPr>
        <p:spPr bwMode="auto">
          <a:xfrm>
            <a:off x="2029286" y="1514126"/>
            <a:ext cx="1173590" cy="37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panose="020B06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Font typeface="Wingdings 3" panose="05040102010807070707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eaLnBrk="1" hangingPunct="1">
              <a:buNone/>
              <a:defRPr/>
            </a:pPr>
            <a:r>
              <a:rPr lang="en-US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Bellringers</a:t>
            </a:r>
            <a:endParaRPr lang="en-US" sz="2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92EC224-7DA7-E6E8-7EA8-3F79E1BD7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1809" y="1891464"/>
            <a:ext cx="1245686" cy="1838598"/>
          </a:xfrm>
          <a:prstGeom prst="rect">
            <a:avLst/>
          </a:prstGeo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07C285D9-10D0-2F26-467B-583FED4A8CE1}"/>
              </a:ext>
            </a:extLst>
          </p:cNvPr>
          <p:cNvSpPr txBox="1">
            <a:spLocks/>
          </p:cNvSpPr>
          <p:nvPr/>
        </p:nvSpPr>
        <p:spPr bwMode="auto">
          <a:xfrm>
            <a:off x="4831810" y="1517477"/>
            <a:ext cx="1245685" cy="37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panose="020B06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Font typeface="Wingdings 3" panose="05040102010807070707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eaLnBrk="1" hangingPunct="1">
              <a:buNone/>
              <a:defRPr/>
            </a:pPr>
            <a:r>
              <a:rPr lang="en-US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Group Activities</a:t>
            </a:r>
            <a:endParaRPr lang="en-US" sz="2800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93577EF8-183F-4D15-A7A6-3F003745FDF0}"/>
              </a:ext>
            </a:extLst>
          </p:cNvPr>
          <p:cNvSpPr txBox="1">
            <a:spLocks/>
          </p:cNvSpPr>
          <p:nvPr/>
        </p:nvSpPr>
        <p:spPr bwMode="auto">
          <a:xfrm>
            <a:off x="728696" y="3991230"/>
            <a:ext cx="1109365" cy="402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panose="020B06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Font typeface="Wingdings 3" panose="05040102010807070707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eaLnBrk="1" hangingPunct="1">
              <a:buNone/>
              <a:defRPr/>
            </a:pPr>
            <a:r>
              <a:rPr lang="en-US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Presentations</a:t>
            </a:r>
            <a:endParaRPr lang="en-US" sz="2800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E4D8B7E-CF63-E7D0-02F2-C86D6B5D203B}"/>
              </a:ext>
            </a:extLst>
          </p:cNvPr>
          <p:cNvSpPr txBox="1">
            <a:spLocks/>
          </p:cNvSpPr>
          <p:nvPr/>
        </p:nvSpPr>
        <p:spPr bwMode="auto">
          <a:xfrm>
            <a:off x="2279785" y="3991230"/>
            <a:ext cx="923091" cy="602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panose="020B06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Font typeface="Wingdings 3" panose="05040102010807070707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eaLnBrk="1" hangingPunct="1">
              <a:buNone/>
              <a:defRPr/>
            </a:pPr>
            <a:r>
              <a:rPr lang="en-US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Meetings</a:t>
            </a:r>
            <a:endParaRPr lang="en-US" sz="28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9DFEF1-DD78-9411-5075-154B9460041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977" r="6696" b="15741"/>
          <a:stretch/>
        </p:blipFill>
        <p:spPr>
          <a:xfrm>
            <a:off x="728696" y="4292598"/>
            <a:ext cx="1109365" cy="17089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65A6E00-1E64-C187-B531-6E51697668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2627" y="4238602"/>
            <a:ext cx="1400490" cy="17089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86D08D5-34A3-12FB-52E1-3539CA92E5E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234" r="2991"/>
          <a:stretch/>
        </p:blipFill>
        <p:spPr>
          <a:xfrm>
            <a:off x="3410034" y="4279043"/>
            <a:ext cx="1353306" cy="1628086"/>
          </a:xfrm>
          <a:prstGeom prst="rect">
            <a:avLst/>
          </a:prstGeom>
        </p:spPr>
      </p:pic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9330D18F-287F-BFB8-26A5-A61583D000A7}"/>
              </a:ext>
            </a:extLst>
          </p:cNvPr>
          <p:cNvSpPr txBox="1">
            <a:spLocks/>
          </p:cNvSpPr>
          <p:nvPr/>
        </p:nvSpPr>
        <p:spPr bwMode="auto">
          <a:xfrm>
            <a:off x="3395526" y="3991230"/>
            <a:ext cx="1353307" cy="602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panose="020B06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Font typeface="Wingdings 3" panose="05040102010807070707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eaLnBrk="1" hangingPunct="1">
              <a:buNone/>
              <a:defRPr/>
            </a:pPr>
            <a:r>
              <a:rPr lang="en-US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Parliamentary Procedure</a:t>
            </a:r>
            <a:endParaRPr lang="en-US" sz="2800" dirty="0"/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3FBAFAAE-4B41-B703-368D-39B5BB92DF25}"/>
              </a:ext>
            </a:extLst>
          </p:cNvPr>
          <p:cNvSpPr txBox="1">
            <a:spLocks/>
          </p:cNvSpPr>
          <p:nvPr/>
        </p:nvSpPr>
        <p:spPr bwMode="auto">
          <a:xfrm>
            <a:off x="4921905" y="3981744"/>
            <a:ext cx="1245684" cy="32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panose="020B06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Font typeface="Wingdings 3" panose="05040102010807070707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eaLnBrk="1" hangingPunct="1">
              <a:buNone/>
              <a:defRPr/>
            </a:pPr>
            <a:r>
              <a:rPr lang="en-US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Communication</a:t>
            </a:r>
            <a:endParaRPr lang="en-US" sz="2800" dirty="0"/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09919106-EFC1-6329-1737-1C7370382F78}"/>
              </a:ext>
            </a:extLst>
          </p:cNvPr>
          <p:cNvSpPr txBox="1">
            <a:spLocks/>
          </p:cNvSpPr>
          <p:nvPr/>
        </p:nvSpPr>
        <p:spPr bwMode="auto">
          <a:xfrm>
            <a:off x="7704139" y="3914461"/>
            <a:ext cx="1011124" cy="32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panose="020B06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Font typeface="Wingdings 3" panose="05040102010807070707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eaLnBrk="1" hangingPunct="1">
              <a:buNone/>
              <a:defRPr/>
            </a:pPr>
            <a:r>
              <a:rPr lang="en-US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Leadership</a:t>
            </a:r>
            <a:endParaRPr lang="en-US" sz="2800" dirty="0"/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03854218-825A-50B7-FC5E-1B563AD6B0B4}"/>
              </a:ext>
            </a:extLst>
          </p:cNvPr>
          <p:cNvSpPr txBox="1">
            <a:spLocks/>
          </p:cNvSpPr>
          <p:nvPr/>
        </p:nvSpPr>
        <p:spPr bwMode="auto">
          <a:xfrm>
            <a:off x="6506453" y="3917722"/>
            <a:ext cx="1011125" cy="32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panose="020B06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Font typeface="Wingdings 3" panose="05040102010807070707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eaLnBrk="1" hangingPunct="1">
              <a:buNone/>
              <a:defRPr/>
            </a:pPr>
            <a:r>
              <a:rPr lang="en-US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Conflict</a:t>
            </a:r>
            <a:endParaRPr lang="en-US" sz="28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664567B-F2B8-B557-2676-6CAC351A8E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28413" y="4292598"/>
            <a:ext cx="940059" cy="153337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DA775F1-7A32-B565-6AE6-10EC121747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79196" y="4340689"/>
            <a:ext cx="976808" cy="15006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F2F4772-5D34-AEEC-070D-9D3660F210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86229" y="4320804"/>
            <a:ext cx="1292342" cy="147696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7609AF5-A24F-F24C-23F5-AE02AA55EDB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05167" y="4324304"/>
            <a:ext cx="1093021" cy="1533374"/>
          </a:xfrm>
          <a:prstGeom prst="rect">
            <a:avLst/>
          </a:prstGeom>
        </p:spPr>
      </p:pic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84D10405-B7CF-3D96-0BEA-4CFA6FA363C2}"/>
              </a:ext>
            </a:extLst>
          </p:cNvPr>
          <p:cNvSpPr txBox="1">
            <a:spLocks/>
          </p:cNvSpPr>
          <p:nvPr/>
        </p:nvSpPr>
        <p:spPr bwMode="auto">
          <a:xfrm>
            <a:off x="8972156" y="3845623"/>
            <a:ext cx="940059" cy="32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panose="020B06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Font typeface="Wingdings 3" panose="05040102010807070707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eaLnBrk="1" hangingPunct="1">
              <a:buNone/>
              <a:defRPr/>
            </a:pPr>
            <a:r>
              <a:rPr lang="en-US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Critical Thinking</a:t>
            </a:r>
            <a:endParaRPr lang="en-US" sz="2800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DE7DE3E-B71C-2D7D-A8C6-5FFF4225C9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86229" y="1891464"/>
            <a:ext cx="1340695" cy="1838597"/>
          </a:xfrm>
          <a:prstGeom prst="rect">
            <a:avLst/>
          </a:prstGeom>
        </p:spPr>
      </p:pic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F2D3DF73-231A-0C1D-1623-CB07738581A2}"/>
              </a:ext>
            </a:extLst>
          </p:cNvPr>
          <p:cNvSpPr txBox="1">
            <a:spLocks/>
          </p:cNvSpPr>
          <p:nvPr/>
        </p:nvSpPr>
        <p:spPr bwMode="auto">
          <a:xfrm>
            <a:off x="6133278" y="1550550"/>
            <a:ext cx="1445293" cy="32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panose="020B06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Font typeface="Wingdings 3" panose="05040102010807070707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eaLnBrk="1" hangingPunct="1">
              <a:buNone/>
              <a:defRPr/>
            </a:pPr>
            <a:r>
              <a:rPr lang="en-US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Decision Making</a:t>
            </a:r>
            <a:endParaRPr lang="en-US" sz="2800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EB85367-8B63-CF4C-2044-E07DA058672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4715" b="31682"/>
          <a:stretch/>
        </p:blipFill>
        <p:spPr>
          <a:xfrm>
            <a:off x="7813486" y="1916574"/>
            <a:ext cx="2191024" cy="1762630"/>
          </a:xfrm>
          <a:prstGeom prst="rect">
            <a:avLst/>
          </a:prstGeom>
        </p:spPr>
      </p:pic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36E5AAF3-22E7-0458-0A27-9D71AC64A0C9}"/>
              </a:ext>
            </a:extLst>
          </p:cNvPr>
          <p:cNvSpPr txBox="1">
            <a:spLocks/>
          </p:cNvSpPr>
          <p:nvPr/>
        </p:nvSpPr>
        <p:spPr bwMode="auto">
          <a:xfrm>
            <a:off x="7765133" y="1589715"/>
            <a:ext cx="2239377" cy="32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panose="020B06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Font typeface="Wingdings 3" panose="05040102010807070707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eaLnBrk="1" hangingPunct="1">
              <a:buNone/>
              <a:defRPr/>
            </a:pPr>
            <a:r>
              <a:rPr lang="en-US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SkillsUSA Framework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975934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Integrating Curriculum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32D8F-D1AB-D75A-B05A-188327F36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800" y="1770743"/>
            <a:ext cx="9303656" cy="4542971"/>
          </a:xfrm>
        </p:spPr>
        <p:txBody>
          <a:bodyPr>
            <a:normAutofit/>
          </a:bodyPr>
          <a:lstStyle/>
          <a:p>
            <a:r>
              <a:rPr lang="en-US" dirty="0">
                <a:latin typeface="Georgia" panose="02040502050405020303" pitchFamily="18" charset="0"/>
              </a:rPr>
              <a:t>Identify what you are already doing well and label it SkillsUSA</a:t>
            </a:r>
          </a:p>
          <a:p>
            <a:r>
              <a:rPr lang="en-US" dirty="0">
                <a:latin typeface="Georgia" panose="02040502050405020303" pitchFamily="18" charset="0"/>
              </a:rPr>
              <a:t>Identify one or two pieces of curriculum to increase effectiveness of your program</a:t>
            </a:r>
          </a:p>
          <a:p>
            <a:r>
              <a:rPr lang="en-US" dirty="0">
                <a:latin typeface="Georgia" panose="02040502050405020303" pitchFamily="18" charset="0"/>
              </a:rPr>
              <a:t>Identify what contests you are willing\able to support </a:t>
            </a:r>
          </a:p>
          <a:p>
            <a:r>
              <a:rPr lang="en-US" dirty="0">
                <a:latin typeface="Georgia" panose="02040502050405020303" pitchFamily="18" charset="0"/>
              </a:rPr>
              <a:t>Empower students to explore SkillsUSA</a:t>
            </a:r>
          </a:p>
          <a:p>
            <a:r>
              <a:rPr lang="en-US" dirty="0">
                <a:latin typeface="Georgia" panose="02040502050405020303" pitchFamily="18" charset="0"/>
              </a:rPr>
              <a:t>Utilize contests as assessments in your classroom</a:t>
            </a:r>
          </a:p>
          <a:p>
            <a:r>
              <a:rPr lang="en-US" dirty="0">
                <a:latin typeface="Georgia" panose="02040502050405020303" pitchFamily="18" charset="0"/>
              </a:rPr>
              <a:t>Empower your Advisory Committees to take part in SkillsUSA activities and provide resources</a:t>
            </a:r>
          </a:p>
          <a:p>
            <a:endParaRPr lang="en-US" dirty="0">
              <a:latin typeface="Georgia" panose="02040502050405020303" pitchFamily="18" charset="0"/>
            </a:endParaRPr>
          </a:p>
          <a:p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3586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Integrating Curriculum (Telecom)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32D8F-D1AB-D75A-B05A-188327F36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20" y="1654629"/>
            <a:ext cx="4963816" cy="465908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Formative Assessments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Define hardware labels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Make Jumper Cables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Make Coaxial Cable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Punch down Assessment</a:t>
            </a:r>
          </a:p>
          <a:p>
            <a:pPr marL="457200" lvl="1" indent="0">
              <a:buNone/>
            </a:pPr>
            <a:endParaRPr lang="en-US" sz="1000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Summative Assessments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Install serviceable  connections between walls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Room Rewiring Project</a:t>
            </a:r>
          </a:p>
          <a:p>
            <a:pPr marL="0" indent="0"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endParaRPr lang="en-US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D41E7D-7ED7-1405-07CE-68DA071AD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401" y="1144399"/>
            <a:ext cx="5368412" cy="188760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946DAA-EA78-04E3-6ACE-86A349D5D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7938" y="5878211"/>
            <a:ext cx="5368412" cy="87100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3" name="Arrow: Down 12">
            <a:extLst>
              <a:ext uri="{FF2B5EF4-FFF2-40B4-BE49-F238E27FC236}">
                <a16:creationId xmlns:a16="http://schemas.microsoft.com/office/drawing/2014/main" id="{61593E0E-26F1-4048-28B8-FC8516887B12}"/>
              </a:ext>
            </a:extLst>
          </p:cNvPr>
          <p:cNvSpPr/>
          <p:nvPr/>
        </p:nvSpPr>
        <p:spPr>
          <a:xfrm rot="3980110">
            <a:off x="9935338" y="399602"/>
            <a:ext cx="449731" cy="1170039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30BE5838-DE8F-DA6D-115F-CDDEC028FFD5}"/>
              </a:ext>
            </a:extLst>
          </p:cNvPr>
          <p:cNvSpPr/>
          <p:nvPr/>
        </p:nvSpPr>
        <p:spPr>
          <a:xfrm rot="1863068">
            <a:off x="8707689" y="379409"/>
            <a:ext cx="449731" cy="6629950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8D9D1B-E4BE-31B1-6E35-F45CCD9ADA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2942" y="4609939"/>
            <a:ext cx="5368412" cy="130194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5" name="Arrow: Down 14">
            <a:extLst>
              <a:ext uri="{FF2B5EF4-FFF2-40B4-BE49-F238E27FC236}">
                <a16:creationId xmlns:a16="http://schemas.microsoft.com/office/drawing/2014/main" id="{4264D729-5D2D-4533-CA6C-28B34273DB7D}"/>
              </a:ext>
            </a:extLst>
          </p:cNvPr>
          <p:cNvSpPr/>
          <p:nvPr/>
        </p:nvSpPr>
        <p:spPr>
          <a:xfrm rot="632977">
            <a:off x="10369077" y="949128"/>
            <a:ext cx="449731" cy="4514738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6674C0-1EFB-E016-5A5C-703D1E244B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220" y="2368781"/>
            <a:ext cx="5368412" cy="225023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4" name="Arrow: Down 13">
            <a:extLst>
              <a:ext uri="{FF2B5EF4-FFF2-40B4-BE49-F238E27FC236}">
                <a16:creationId xmlns:a16="http://schemas.microsoft.com/office/drawing/2014/main" id="{69B3FD89-CBC3-71D1-2778-B381326142B4}"/>
              </a:ext>
            </a:extLst>
          </p:cNvPr>
          <p:cNvSpPr/>
          <p:nvPr/>
        </p:nvSpPr>
        <p:spPr>
          <a:xfrm rot="1674599">
            <a:off x="10340588" y="616105"/>
            <a:ext cx="449731" cy="1983136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7ABDBF9-B3AA-5446-B6FB-AFD22A5F7F2A}"/>
              </a:ext>
            </a:extLst>
          </p:cNvPr>
          <p:cNvSpPr txBox="1">
            <a:spLocks/>
          </p:cNvSpPr>
          <p:nvPr/>
        </p:nvSpPr>
        <p:spPr>
          <a:xfrm>
            <a:off x="10235380" y="192175"/>
            <a:ext cx="1883438" cy="1036946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Add to Program Framework</a:t>
            </a:r>
          </a:p>
          <a:p>
            <a:endParaRPr lang="en-US" sz="2000" b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endParaRPr lang="en-US" sz="20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4807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F2253-8A7D-4700-B12C-D3D01C27C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Crosswalk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A06F109-A848-4510-8724-0638BA6343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7191"/>
          <a:stretch/>
        </p:blipFill>
        <p:spPr>
          <a:xfrm>
            <a:off x="139411" y="3291078"/>
            <a:ext cx="5095836" cy="27330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465C57-2E64-4F14-9FB5-0A020AE9D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5807" y="1328928"/>
            <a:ext cx="6047969" cy="3924300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7B9273AF-E8EC-46A5-8C63-33524C3FB601}"/>
              </a:ext>
            </a:extLst>
          </p:cNvPr>
          <p:cNvSpPr/>
          <p:nvPr/>
        </p:nvSpPr>
        <p:spPr>
          <a:xfrm flipH="1">
            <a:off x="9413324" y="3417782"/>
            <a:ext cx="2200589" cy="1111443"/>
          </a:xfrm>
          <a:prstGeom prst="rightArrow">
            <a:avLst/>
          </a:prstGeom>
          <a:solidFill>
            <a:srgbClr val="FF0000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OSPI Leadership Skills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9AEF436D-C5CC-4047-AC7D-13DEBD2520C1}"/>
              </a:ext>
            </a:extLst>
          </p:cNvPr>
          <p:cNvSpPr/>
          <p:nvPr/>
        </p:nvSpPr>
        <p:spPr>
          <a:xfrm rot="19427653">
            <a:off x="5856460" y="5239419"/>
            <a:ext cx="2200589" cy="1111443"/>
          </a:xfrm>
          <a:prstGeom prst="rightArrow">
            <a:avLst/>
          </a:prstGeom>
          <a:solidFill>
            <a:srgbClr val="FF0000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Class Framework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69FCE6-7C2D-487F-ADC8-8E352A119A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11" y="1577099"/>
            <a:ext cx="5368412" cy="130194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84FEA2C2-F938-48F7-9549-5D9B0CED5389}"/>
              </a:ext>
            </a:extLst>
          </p:cNvPr>
          <p:cNvSpPr/>
          <p:nvPr/>
        </p:nvSpPr>
        <p:spPr>
          <a:xfrm rot="790437">
            <a:off x="4849806" y="2006183"/>
            <a:ext cx="1316033" cy="1111443"/>
          </a:xfrm>
          <a:prstGeom prst="rightArrow">
            <a:avLst/>
          </a:prstGeom>
          <a:solidFill>
            <a:srgbClr val="FF0000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CAB 13.0</a:t>
            </a:r>
          </a:p>
        </p:txBody>
      </p:sp>
    </p:spTree>
    <p:extLst>
      <p:ext uri="{BB962C8B-B14F-4D97-AF65-F5344CB8AC3E}">
        <p14:creationId xmlns:p14="http://schemas.microsoft.com/office/powerpoint/2010/main" val="42226115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Why add contests to curriculum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5D73A99-439D-D215-27A1-E47F1BF1007D}"/>
              </a:ext>
            </a:extLst>
          </p:cNvPr>
          <p:cNvSpPr/>
          <p:nvPr/>
        </p:nvSpPr>
        <p:spPr>
          <a:xfrm>
            <a:off x="3741515" y="4422776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Telecommunications Cabling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BE99D50-EC1E-4EB2-1E6E-D9D9173529F5}"/>
              </a:ext>
            </a:extLst>
          </p:cNvPr>
          <p:cNvSpPr/>
          <p:nvPr/>
        </p:nvSpPr>
        <p:spPr>
          <a:xfrm>
            <a:off x="3741516" y="3713925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Information Technology Services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1376B0E-4AEE-3452-AC11-F3A4D3EDCE09}"/>
              </a:ext>
            </a:extLst>
          </p:cNvPr>
          <p:cNvSpPr/>
          <p:nvPr/>
        </p:nvSpPr>
        <p:spPr>
          <a:xfrm>
            <a:off x="3741516" y="5116806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Cybersecurity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DF26366-155D-009D-D037-06E4580527FC}"/>
              </a:ext>
            </a:extLst>
          </p:cNvPr>
          <p:cNvSpPr/>
          <p:nvPr/>
        </p:nvSpPr>
        <p:spPr>
          <a:xfrm>
            <a:off x="901242" y="4449422"/>
            <a:ext cx="1333935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Computer Maintenance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3EAF32D-F899-A552-94E8-653EDA6B6474}"/>
              </a:ext>
            </a:extLst>
          </p:cNvPr>
          <p:cNvSpPr/>
          <p:nvPr/>
        </p:nvSpPr>
        <p:spPr>
          <a:xfrm>
            <a:off x="7248187" y="4384618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Job Skills Demo A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FE5133E-F135-BA0D-F4DF-4A9C5582290B}"/>
              </a:ext>
            </a:extLst>
          </p:cNvPr>
          <p:cNvSpPr/>
          <p:nvPr/>
        </p:nvSpPr>
        <p:spPr>
          <a:xfrm>
            <a:off x="7248187" y="5691220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Prepared Speech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C470CF9-241B-8979-04CA-B5ED22D2FA14}"/>
              </a:ext>
            </a:extLst>
          </p:cNvPr>
          <p:cNvSpPr/>
          <p:nvPr/>
        </p:nvSpPr>
        <p:spPr>
          <a:xfrm>
            <a:off x="7248187" y="3061252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Extemporaneous Speaking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EE0624A-31F6-8973-5288-74821BD92AE5}"/>
              </a:ext>
            </a:extLst>
          </p:cNvPr>
          <p:cNvSpPr/>
          <p:nvPr/>
        </p:nvSpPr>
        <p:spPr>
          <a:xfrm>
            <a:off x="7248187" y="3731317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Job Interview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D4760FA-9F8F-6DD4-06F9-F34A0EC80718}"/>
              </a:ext>
            </a:extLst>
          </p:cNvPr>
          <p:cNvSpPr/>
          <p:nvPr/>
        </p:nvSpPr>
        <p:spPr>
          <a:xfrm>
            <a:off x="7208245" y="5037919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Customer Service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4DE7F07C-BB56-2BBE-A0B4-B76639849F77}"/>
              </a:ext>
            </a:extLst>
          </p:cNvPr>
          <p:cNvSpPr txBox="1">
            <a:spLocks/>
          </p:cNvSpPr>
          <p:nvPr/>
        </p:nvSpPr>
        <p:spPr>
          <a:xfrm>
            <a:off x="729637" y="2902708"/>
            <a:ext cx="1746613" cy="14263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>
                <a:latin typeface="Georgia" panose="02040502050405020303" pitchFamily="18" charset="0"/>
              </a:rPr>
              <a:t>1</a:t>
            </a:r>
            <a:r>
              <a:rPr lang="en-US" sz="1800" baseline="30000" dirty="0">
                <a:latin typeface="Georgia" panose="02040502050405020303" pitchFamily="18" charset="0"/>
              </a:rPr>
              <a:t>st</a:t>
            </a:r>
            <a:r>
              <a:rPr lang="en-US" sz="1800" dirty="0">
                <a:latin typeface="Georgia" panose="02040502050405020303" pitchFamily="18" charset="0"/>
              </a:rPr>
              <a:t> year Teaching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>
                <a:latin typeface="Georgia" panose="02040502050405020303" pitchFamily="18" charset="0"/>
              </a:rPr>
              <a:t>Competition directly aligned with IRC</a:t>
            </a:r>
          </a:p>
          <a:p>
            <a:endParaRPr lang="en-US" sz="1800" dirty="0">
              <a:latin typeface="Georgia" panose="02040502050405020303" pitchFamily="18" charset="0"/>
            </a:endParaRP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FA6F2051-F7A3-6800-66AB-F62037A3FBFE}"/>
              </a:ext>
            </a:extLst>
          </p:cNvPr>
          <p:cNvSpPr txBox="1">
            <a:spLocks/>
          </p:cNvSpPr>
          <p:nvPr/>
        </p:nvSpPr>
        <p:spPr>
          <a:xfrm>
            <a:off x="3741517" y="2585104"/>
            <a:ext cx="1924290" cy="1112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latin typeface="Georgia" panose="02040502050405020303" pitchFamily="18" charset="0"/>
              </a:rPr>
              <a:t>I wanted more alignment new and Current IRC’s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258F726B-9B9F-4390-844E-E7EADD8A6CF1}"/>
              </a:ext>
            </a:extLst>
          </p:cNvPr>
          <p:cNvSpPr txBox="1">
            <a:spLocks/>
          </p:cNvSpPr>
          <p:nvPr/>
        </p:nvSpPr>
        <p:spPr>
          <a:xfrm>
            <a:off x="6625040" y="1579925"/>
            <a:ext cx="3170583" cy="14813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latin typeface="Georgia" panose="02040502050405020303" pitchFamily="18" charset="0"/>
              </a:rPr>
              <a:t>I was not an expert in speeches and presentations so I added Leadership contests that aligned with my IRC &amp; Units</a:t>
            </a:r>
          </a:p>
        </p:txBody>
      </p:sp>
      <p:sp>
        <p:nvSpPr>
          <p:cNvPr id="35" name="Arrow: Up 34">
            <a:extLst>
              <a:ext uri="{FF2B5EF4-FFF2-40B4-BE49-F238E27FC236}">
                <a16:creationId xmlns:a16="http://schemas.microsoft.com/office/drawing/2014/main" id="{DD8AF7DE-2672-453A-97F3-9CE6AFF57F01}"/>
              </a:ext>
            </a:extLst>
          </p:cNvPr>
          <p:cNvSpPr/>
          <p:nvPr/>
        </p:nvSpPr>
        <p:spPr>
          <a:xfrm rot="5400000">
            <a:off x="2492011" y="3993718"/>
            <a:ext cx="990600" cy="135058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By Year 3</a:t>
            </a:r>
          </a:p>
        </p:txBody>
      </p:sp>
      <p:sp>
        <p:nvSpPr>
          <p:cNvPr id="37" name="Arrow: Up 36">
            <a:extLst>
              <a:ext uri="{FF2B5EF4-FFF2-40B4-BE49-F238E27FC236}">
                <a16:creationId xmlns:a16="http://schemas.microsoft.com/office/drawing/2014/main" id="{73BC7DE7-871D-4C9B-AD45-6871E68B6EC3}"/>
              </a:ext>
            </a:extLst>
          </p:cNvPr>
          <p:cNvSpPr/>
          <p:nvPr/>
        </p:nvSpPr>
        <p:spPr>
          <a:xfrm rot="5400000">
            <a:off x="5999479" y="3999028"/>
            <a:ext cx="990600" cy="135058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By Year 7</a:t>
            </a:r>
          </a:p>
        </p:txBody>
      </p:sp>
    </p:spTree>
    <p:extLst>
      <p:ext uri="{BB962C8B-B14F-4D97-AF65-F5344CB8AC3E}">
        <p14:creationId xmlns:p14="http://schemas.microsoft.com/office/powerpoint/2010/main" val="411850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Contests in Curriculum Example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5D73A99-439D-D215-27A1-E47F1BF1007D}"/>
              </a:ext>
            </a:extLst>
          </p:cNvPr>
          <p:cNvSpPr/>
          <p:nvPr/>
        </p:nvSpPr>
        <p:spPr>
          <a:xfrm>
            <a:off x="3147590" y="5122800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Telecommunications Cabling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BE99D50-EC1E-4EB2-1E6E-D9D9173529F5}"/>
              </a:ext>
            </a:extLst>
          </p:cNvPr>
          <p:cNvSpPr/>
          <p:nvPr/>
        </p:nvSpPr>
        <p:spPr>
          <a:xfrm>
            <a:off x="3147590" y="3782670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Information Technology Services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B375E4A-EB05-D11D-CF5C-C0CF8819001D}"/>
              </a:ext>
            </a:extLst>
          </p:cNvPr>
          <p:cNvSpPr/>
          <p:nvPr/>
        </p:nvSpPr>
        <p:spPr>
          <a:xfrm>
            <a:off x="3147588" y="4452735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Internet of Things Smart Home Install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1376B0E-4AEE-3452-AC11-F3A4D3EDCE09}"/>
              </a:ext>
            </a:extLst>
          </p:cNvPr>
          <p:cNvSpPr/>
          <p:nvPr/>
        </p:nvSpPr>
        <p:spPr>
          <a:xfrm>
            <a:off x="3147589" y="3129369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Cybersecurity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DF26366-155D-009D-D037-06E4580527FC}"/>
              </a:ext>
            </a:extLst>
          </p:cNvPr>
          <p:cNvSpPr/>
          <p:nvPr/>
        </p:nvSpPr>
        <p:spPr>
          <a:xfrm>
            <a:off x="3147590" y="2459304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Computer Maintenance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3EAF32D-F899-A552-94E8-653EDA6B6474}"/>
              </a:ext>
            </a:extLst>
          </p:cNvPr>
          <p:cNvSpPr/>
          <p:nvPr/>
        </p:nvSpPr>
        <p:spPr>
          <a:xfrm>
            <a:off x="5677804" y="3782670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Job Skills Demo A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FE5133E-F135-BA0D-F4DF-4A9C5582290B}"/>
              </a:ext>
            </a:extLst>
          </p:cNvPr>
          <p:cNvSpPr/>
          <p:nvPr/>
        </p:nvSpPr>
        <p:spPr>
          <a:xfrm>
            <a:off x="5677804" y="5089272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Prepared Speech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C470CF9-241B-8979-04CA-B5ED22D2FA14}"/>
              </a:ext>
            </a:extLst>
          </p:cNvPr>
          <p:cNvSpPr/>
          <p:nvPr/>
        </p:nvSpPr>
        <p:spPr>
          <a:xfrm>
            <a:off x="5677804" y="2459304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Extemporaneous Speaking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EE0624A-31F6-8973-5288-74821BD92AE5}"/>
              </a:ext>
            </a:extLst>
          </p:cNvPr>
          <p:cNvSpPr/>
          <p:nvPr/>
        </p:nvSpPr>
        <p:spPr>
          <a:xfrm>
            <a:off x="5677804" y="3129369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Job Interview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495BBBC-27E8-9165-2262-C1E508B04617}"/>
              </a:ext>
            </a:extLst>
          </p:cNvPr>
          <p:cNvSpPr/>
          <p:nvPr/>
        </p:nvSpPr>
        <p:spPr>
          <a:xfrm>
            <a:off x="5677804" y="4435971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Pin Design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689931A-765F-48C3-36AA-1BE7D8B4254C}"/>
              </a:ext>
            </a:extLst>
          </p:cNvPr>
          <p:cNvSpPr/>
          <p:nvPr/>
        </p:nvSpPr>
        <p:spPr>
          <a:xfrm>
            <a:off x="8045209" y="3128816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T-Shirt Design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4DDA98E-248F-613A-ABD9-3C91BA2DFC88}"/>
              </a:ext>
            </a:extLst>
          </p:cNvPr>
          <p:cNvSpPr/>
          <p:nvPr/>
        </p:nvSpPr>
        <p:spPr>
          <a:xfrm>
            <a:off x="8045209" y="5107317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National Pin &amp; T-Shirt Design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9DA2744-BE7A-F5B0-9D0B-78BB481EDD89}"/>
              </a:ext>
            </a:extLst>
          </p:cNvPr>
          <p:cNvSpPr/>
          <p:nvPr/>
        </p:nvSpPr>
        <p:spPr>
          <a:xfrm>
            <a:off x="8045209" y="2459304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Related Technical Math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9E6D62D-4986-1B98-288E-887E0F0601B3}"/>
              </a:ext>
            </a:extLst>
          </p:cNvPr>
          <p:cNvSpPr/>
          <p:nvPr/>
        </p:nvSpPr>
        <p:spPr>
          <a:xfrm>
            <a:off x="5677804" y="5742571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Quiz Bowl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D4760FA-9F8F-6DD4-06F9-F34A0EC80718}"/>
              </a:ext>
            </a:extLst>
          </p:cNvPr>
          <p:cNvSpPr/>
          <p:nvPr/>
        </p:nvSpPr>
        <p:spPr>
          <a:xfrm>
            <a:off x="724181" y="3782670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Customer Service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BC253BE-5A10-ACAF-2733-EB2704F51350}"/>
              </a:ext>
            </a:extLst>
          </p:cNvPr>
          <p:cNvSpPr/>
          <p:nvPr/>
        </p:nvSpPr>
        <p:spPr>
          <a:xfrm>
            <a:off x="724181" y="4452735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Occupational Health and Safety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72F4266-9FF1-65B0-F7DA-3BB9902A2961}"/>
              </a:ext>
            </a:extLst>
          </p:cNvPr>
          <p:cNvSpPr/>
          <p:nvPr/>
        </p:nvSpPr>
        <p:spPr>
          <a:xfrm>
            <a:off x="724181" y="2459304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Career Pathways Showcase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C5F44D0-8306-5DA6-DB67-16B4B6DE8A7C}"/>
              </a:ext>
            </a:extLst>
          </p:cNvPr>
          <p:cNvSpPr/>
          <p:nvPr/>
        </p:nvSpPr>
        <p:spPr>
          <a:xfrm>
            <a:off x="724181" y="3129369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Community Service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B66CFD5-EEA7-C70C-ECD8-D5344A4D5902}"/>
              </a:ext>
            </a:extLst>
          </p:cNvPr>
          <p:cNvSpPr/>
          <p:nvPr/>
        </p:nvSpPr>
        <p:spPr>
          <a:xfrm>
            <a:off x="8045209" y="4443742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FF0000"/>
                </a:solidFill>
              </a:rPr>
              <a:t>CareerSafe</a:t>
            </a:r>
            <a:r>
              <a:rPr lang="en-US" sz="1600" dirty="0">
                <a:solidFill>
                  <a:srgbClr val="FF0000"/>
                </a:solidFill>
              </a:rPr>
              <a:t> Video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8FE3354-FB5D-73B4-1E1C-56522BDF2E69}"/>
              </a:ext>
            </a:extLst>
          </p:cNvPr>
          <p:cNvCxnSpPr>
            <a:cxnSpLocks/>
          </p:cNvCxnSpPr>
          <p:nvPr/>
        </p:nvCxnSpPr>
        <p:spPr>
          <a:xfrm>
            <a:off x="2857500" y="2459304"/>
            <a:ext cx="0" cy="34566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8E7C614-4A0F-FD45-0D59-9FCFE2D1C893}"/>
              </a:ext>
            </a:extLst>
          </p:cNvPr>
          <p:cNvCxnSpPr>
            <a:cxnSpLocks/>
          </p:cNvCxnSpPr>
          <p:nvPr/>
        </p:nvCxnSpPr>
        <p:spPr>
          <a:xfrm>
            <a:off x="5397500" y="2459304"/>
            <a:ext cx="0" cy="38147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DF23F4E6-67E1-68C4-C7B0-01AFDF411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676" y="2137642"/>
            <a:ext cx="2273300" cy="2939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400" dirty="0">
                <a:latin typeface="Georgia" panose="02040502050405020303" pitchFamily="18" charset="0"/>
              </a:rPr>
              <a:t>Occupational</a:t>
            </a:r>
          </a:p>
          <a:p>
            <a:endParaRPr lang="en-US" sz="1400" dirty="0">
              <a:latin typeface="Georgia" panose="02040502050405020303" pitchFamily="18" charset="0"/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68930AC-5DE0-C934-80F4-FD1A71586C50}"/>
              </a:ext>
            </a:extLst>
          </p:cNvPr>
          <p:cNvSpPr txBox="1">
            <a:spLocks/>
          </p:cNvSpPr>
          <p:nvPr/>
        </p:nvSpPr>
        <p:spPr>
          <a:xfrm>
            <a:off x="2857500" y="2137642"/>
            <a:ext cx="2540000" cy="2939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>
                <a:latin typeface="Georgia" panose="02040502050405020303" pitchFamily="18" charset="0"/>
              </a:rPr>
              <a:t>Technical</a:t>
            </a:r>
          </a:p>
          <a:p>
            <a:endParaRPr lang="en-US" sz="1400" dirty="0">
              <a:latin typeface="Georgia" panose="02040502050405020303" pitchFamily="18" charset="0"/>
            </a:endParaRP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23BCB1F4-8525-54AC-229B-B45C9164ADAF}"/>
              </a:ext>
            </a:extLst>
          </p:cNvPr>
          <p:cNvSpPr txBox="1">
            <a:spLocks/>
          </p:cNvSpPr>
          <p:nvPr/>
        </p:nvSpPr>
        <p:spPr>
          <a:xfrm>
            <a:off x="5425953" y="2137641"/>
            <a:ext cx="4632443" cy="293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>
                <a:latin typeface="Georgia" panose="02040502050405020303" pitchFamily="18" charset="0"/>
              </a:rPr>
              <a:t>Leadership</a:t>
            </a:r>
          </a:p>
          <a:p>
            <a:endParaRPr lang="en-US" sz="1400" dirty="0">
              <a:latin typeface="Georgia" panose="02040502050405020303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C19617F-DE84-DD15-05A8-CD125C4A0BDD}"/>
              </a:ext>
            </a:extLst>
          </p:cNvPr>
          <p:cNvSpPr/>
          <p:nvPr/>
        </p:nvSpPr>
        <p:spPr>
          <a:xfrm>
            <a:off x="8045208" y="5742571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Sate Pin &amp; T-Shirt Design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4DE7F07C-BB56-2BBE-A0B4-B76639849F77}"/>
              </a:ext>
            </a:extLst>
          </p:cNvPr>
          <p:cNvSpPr txBox="1">
            <a:spLocks/>
          </p:cNvSpPr>
          <p:nvPr/>
        </p:nvSpPr>
        <p:spPr>
          <a:xfrm>
            <a:off x="8045209" y="4102177"/>
            <a:ext cx="1924291" cy="293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>
                <a:latin typeface="Georgia" panose="02040502050405020303" pitchFamily="18" charset="0"/>
              </a:rPr>
              <a:t>Other</a:t>
            </a:r>
          </a:p>
          <a:p>
            <a:endParaRPr lang="en-US" sz="1400" dirty="0">
              <a:latin typeface="Georgia" panose="02040502050405020303" pitchFamily="18" charset="0"/>
            </a:endParaRP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FA6F2051-F7A3-6800-66AB-F62037A3FBFE}"/>
              </a:ext>
            </a:extLst>
          </p:cNvPr>
          <p:cNvSpPr txBox="1">
            <a:spLocks/>
          </p:cNvSpPr>
          <p:nvPr/>
        </p:nvSpPr>
        <p:spPr>
          <a:xfrm>
            <a:off x="665842" y="1411794"/>
            <a:ext cx="9392547" cy="745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latin typeface="Georgia" panose="02040502050405020303" pitchFamily="18" charset="0"/>
              </a:rPr>
              <a:t>By year 12, these are the CTSO Contests Supported by an IT class that are incorporated into the class Framework\Units</a:t>
            </a:r>
          </a:p>
          <a:p>
            <a:endParaRPr lang="en-US" sz="2000" dirty="0">
              <a:latin typeface="Georgia" panose="02040502050405020303" pitchFamily="18" charset="0"/>
            </a:endParaRPr>
          </a:p>
          <a:p>
            <a:endParaRPr lang="en-US" sz="2000" dirty="0">
              <a:latin typeface="Georgia" panose="02040502050405020303" pitchFamily="18" charset="0"/>
            </a:endParaRP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920C1B0A-AA76-D458-AFF8-5AA51AFE1987}"/>
              </a:ext>
            </a:extLst>
          </p:cNvPr>
          <p:cNvSpPr txBox="1">
            <a:spLocks/>
          </p:cNvSpPr>
          <p:nvPr/>
        </p:nvSpPr>
        <p:spPr>
          <a:xfrm>
            <a:off x="629452" y="6041033"/>
            <a:ext cx="4018747" cy="2939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rgbClr val="FF0000"/>
                </a:solidFill>
                <a:latin typeface="Georgia" panose="02040502050405020303" pitchFamily="18" charset="0"/>
              </a:rPr>
              <a:t>* No Student has competed but is supported</a:t>
            </a:r>
          </a:p>
          <a:p>
            <a:endParaRPr lang="en-US" sz="1600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endParaRPr lang="en-US" sz="1600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5371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906" y="2101292"/>
            <a:ext cx="9448065" cy="2655416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atin typeface="Arial Black" panose="020B0604020202020204" pitchFamily="34" charset="0"/>
                <a:cs typeface="Arial Black" panose="020B0604020202020204" pitchFamily="34" charset="0"/>
              </a:rPr>
              <a:t>A Word from the State Office</a:t>
            </a:r>
          </a:p>
        </p:txBody>
      </p:sp>
    </p:spTree>
    <p:extLst>
      <p:ext uri="{BB962C8B-B14F-4D97-AF65-F5344CB8AC3E}">
        <p14:creationId xmlns:p14="http://schemas.microsoft.com/office/powerpoint/2010/main" val="28206649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6902B-1878-3C9D-B3AA-6CE3980F8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086" y="1390650"/>
            <a:ext cx="9596663" cy="1895477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What Questions</a:t>
            </a:r>
            <a:br>
              <a:rPr lang="en-US" sz="5400" b="1" dirty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5400" b="1" dirty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do you have</a:t>
            </a:r>
            <a:r>
              <a:rPr lang="en-US" sz="5400" dirty="0">
                <a:solidFill>
                  <a:schemeClr val="tx1"/>
                </a:solidFill>
              </a:rPr>
              <a:t>?</a:t>
            </a:r>
            <a:endParaRPr lang="en-US" sz="1800" b="1" dirty="0">
              <a:solidFill>
                <a:schemeClr val="tx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E570F-B7F6-4861-A5AB-11EB33061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086" y="3286127"/>
            <a:ext cx="9492343" cy="3056616"/>
          </a:xfrm>
        </p:spPr>
        <p:txBody>
          <a:bodyPr>
            <a:normAutofit/>
          </a:bodyPr>
          <a:lstStyle/>
          <a:p>
            <a:r>
              <a:rPr lang="en-US" dirty="0">
                <a:latin typeface="Georgia" panose="02040502050405020303" pitchFamily="18" charset="0"/>
              </a:rPr>
              <a:t>Open Floor for Questions</a:t>
            </a:r>
          </a:p>
          <a:p>
            <a:r>
              <a:rPr lang="en-US" dirty="0">
                <a:latin typeface="Georgia" panose="02040502050405020303" pitchFamily="18" charset="0"/>
              </a:rPr>
              <a:t>Group Discussion and Sharing Experiences</a:t>
            </a:r>
          </a:p>
          <a:p>
            <a:r>
              <a:rPr lang="en-US" dirty="0">
                <a:latin typeface="Georgia" panose="02040502050405020303" pitchFamily="18" charset="0"/>
              </a:rPr>
              <a:t>Next Steps and Action Plans</a:t>
            </a:r>
          </a:p>
        </p:txBody>
      </p:sp>
    </p:spTree>
    <p:extLst>
      <p:ext uri="{BB962C8B-B14F-4D97-AF65-F5344CB8AC3E}">
        <p14:creationId xmlns:p14="http://schemas.microsoft.com/office/powerpoint/2010/main" val="11074138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Resources and Contacts</a:t>
            </a:r>
            <a:endParaRPr lang="en-US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5F669-8D21-D573-6D83-11BED073B0BB}"/>
              </a:ext>
            </a:extLst>
          </p:cNvPr>
          <p:cNvSpPr txBox="1"/>
          <p:nvPr/>
        </p:nvSpPr>
        <p:spPr>
          <a:xfrm>
            <a:off x="5665807" y="4011937"/>
            <a:ext cx="4333599" cy="861774"/>
          </a:xfrm>
          <a:prstGeom prst="rect">
            <a:avLst/>
          </a:prstGeom>
          <a:noFill/>
          <a:ln w="25400">
            <a:solidFill>
              <a:schemeClr val="accent3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Mailing List:</a:t>
            </a:r>
          </a:p>
          <a:p>
            <a:pPr algn="ctr"/>
            <a:r>
              <a:rPr lang="en-US" sz="1400" dirty="0">
                <a:hlinkClick r:id="rId2"/>
              </a:rPr>
              <a:t>Sign up now</a:t>
            </a:r>
            <a:r>
              <a:rPr lang="en-US" sz="1400" dirty="0"/>
              <a:t> 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F48F1A-82D7-1FDB-6F4B-1A8F9D3EB754}"/>
              </a:ext>
            </a:extLst>
          </p:cNvPr>
          <p:cNvSpPr txBox="1"/>
          <p:nvPr/>
        </p:nvSpPr>
        <p:spPr>
          <a:xfrm>
            <a:off x="682906" y="1531065"/>
            <a:ext cx="4793662" cy="2585323"/>
          </a:xfrm>
          <a:prstGeom prst="rect">
            <a:avLst/>
          </a:prstGeom>
          <a:noFill/>
          <a:ln w="25400">
            <a:solidFill>
              <a:schemeClr val="accent3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Contacts:</a:t>
            </a:r>
          </a:p>
          <a:p>
            <a:r>
              <a:rPr lang="en-US" sz="1600" dirty="0"/>
              <a:t>Karmen Warner: </a:t>
            </a:r>
            <a:r>
              <a:rPr lang="en-US" sz="1400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director@skillsusawashington.org</a:t>
            </a:r>
            <a:r>
              <a:rPr lang="en-US" sz="1400" dirty="0"/>
              <a:t> </a:t>
            </a:r>
            <a:endParaRPr lang="en-US" sz="1600" dirty="0"/>
          </a:p>
          <a:p>
            <a:r>
              <a:rPr lang="en-US" sz="1600" dirty="0"/>
              <a:t>Courtney Burger: </a:t>
            </a:r>
            <a:r>
              <a:rPr lang="en-US" sz="1400" dirty="0">
                <a:solidFill>
                  <a:srgbClr val="0563C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courtney@skillsusawashington.org</a:t>
            </a:r>
            <a:r>
              <a:rPr lang="en-US" sz="1400" dirty="0"/>
              <a:t> </a:t>
            </a:r>
            <a:endParaRPr lang="en-US" sz="1600" dirty="0"/>
          </a:p>
          <a:p>
            <a:r>
              <a:rPr lang="en-US" sz="1600" dirty="0"/>
              <a:t>Central Region: </a:t>
            </a:r>
            <a:r>
              <a:rPr lang="en-US" sz="1400" dirty="0">
                <a:hlinkClick r:id="rId5"/>
              </a:rPr>
              <a:t>Central@skillsusawashington.org</a:t>
            </a:r>
            <a:r>
              <a:rPr lang="en-US" sz="1400" dirty="0"/>
              <a:t> </a:t>
            </a:r>
            <a:endParaRPr lang="en-US" sz="1600" dirty="0"/>
          </a:p>
          <a:p>
            <a:r>
              <a:rPr lang="en-US" sz="1600" dirty="0"/>
              <a:t>Eastern Region: </a:t>
            </a:r>
            <a:r>
              <a:rPr lang="en-US" sz="1400" dirty="0">
                <a:hlinkClick r:id="rId6"/>
              </a:rPr>
              <a:t>Eastern@skillsusawashington.org</a:t>
            </a:r>
            <a:r>
              <a:rPr lang="en-US" sz="1400" dirty="0"/>
              <a:t> </a:t>
            </a:r>
            <a:endParaRPr lang="en-US" sz="1600" dirty="0"/>
          </a:p>
          <a:p>
            <a:r>
              <a:rPr lang="en-US" sz="1600" dirty="0"/>
              <a:t>Olympic Region: </a:t>
            </a:r>
            <a:r>
              <a:rPr lang="en-US" sz="1400" dirty="0">
                <a:hlinkClick r:id="rId7"/>
              </a:rPr>
              <a:t>Olympic@skillsusawashington.org</a:t>
            </a:r>
            <a:endParaRPr lang="en-US" sz="1600" dirty="0"/>
          </a:p>
          <a:p>
            <a:r>
              <a:rPr lang="en-US" sz="1600" dirty="0"/>
              <a:t>Southwest Region: </a:t>
            </a:r>
            <a:r>
              <a:rPr lang="en-US" sz="1400" dirty="0">
                <a:hlinkClick r:id="rId8"/>
              </a:rPr>
              <a:t>Southwest@skillsusawashington.org</a:t>
            </a:r>
            <a:r>
              <a:rPr lang="en-US" sz="1400" dirty="0"/>
              <a:t> </a:t>
            </a:r>
          </a:p>
          <a:p>
            <a:r>
              <a:rPr lang="en-US" sz="1600" dirty="0"/>
              <a:t>PS North Region: </a:t>
            </a:r>
            <a:r>
              <a:rPr lang="en-US" sz="1400" dirty="0">
                <a:hlinkClick r:id="rId9"/>
              </a:rPr>
              <a:t>Pugetsoundnorth@skillsusawashington.org</a:t>
            </a:r>
            <a:endParaRPr lang="en-US" sz="1200" dirty="0"/>
          </a:p>
          <a:p>
            <a:r>
              <a:rPr lang="en-US" sz="1600" dirty="0"/>
              <a:t>PS South Region: </a:t>
            </a:r>
            <a:r>
              <a:rPr lang="en-US" sz="1400" dirty="0">
                <a:hlinkClick r:id="rId10"/>
              </a:rPr>
              <a:t>Pugetsoundsouth@skillsusawashington.org</a:t>
            </a:r>
            <a:endParaRPr lang="en-US" sz="1200" dirty="0"/>
          </a:p>
          <a:p>
            <a:r>
              <a:rPr lang="en-US" sz="1600" b="0" i="0" dirty="0">
                <a:solidFill>
                  <a:srgbClr val="202124"/>
                </a:solidFill>
                <a:effectLst/>
                <a:highlight>
                  <a:srgbClr val="FFFFFF"/>
                </a:highlight>
                <a:latin typeface="Google Sans"/>
              </a:rPr>
              <a:t>Nationals Customer Care: </a:t>
            </a:r>
            <a:r>
              <a:rPr lang="en-US" sz="1400" b="0" i="0" dirty="0">
                <a:solidFill>
                  <a:srgbClr val="202124"/>
                </a:solidFill>
                <a:effectLst/>
                <a:highlight>
                  <a:srgbClr val="FFFFFF"/>
                </a:highlight>
                <a:latin typeface="Google Sans"/>
                <a:hlinkClick r:id="rId11"/>
              </a:rPr>
              <a:t>customercare@skillsusa.org</a:t>
            </a:r>
            <a:r>
              <a:rPr lang="en-US" sz="1400" b="0" i="0" dirty="0">
                <a:solidFill>
                  <a:srgbClr val="202124"/>
                </a:solidFill>
                <a:effectLst/>
                <a:highlight>
                  <a:srgbClr val="FFFFFF"/>
                </a:highlight>
                <a:latin typeface="Google Sans"/>
              </a:rPr>
              <a:t> 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D3CDF7-E385-76D7-35F1-92FF483E4850}"/>
              </a:ext>
            </a:extLst>
          </p:cNvPr>
          <p:cNvSpPr txBox="1"/>
          <p:nvPr/>
        </p:nvSpPr>
        <p:spPr>
          <a:xfrm>
            <a:off x="682906" y="4299669"/>
            <a:ext cx="4793662" cy="1692771"/>
          </a:xfrm>
          <a:prstGeom prst="rect">
            <a:avLst/>
          </a:prstGeom>
          <a:noFill/>
          <a:ln w="25400">
            <a:solidFill>
              <a:schemeClr val="accent3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Social Media:</a:t>
            </a:r>
          </a:p>
          <a:p>
            <a:r>
              <a:rPr lang="en-US" dirty="0"/>
              <a:t>Social Media Links: </a:t>
            </a:r>
            <a:r>
              <a:rPr lang="en-US" sz="1400" dirty="0">
                <a:hlinkClick r:id="rId12"/>
              </a:rPr>
              <a:t>https://linktr.ee/skillsusawashington</a:t>
            </a:r>
            <a:r>
              <a:rPr lang="en-US" sz="1400" dirty="0"/>
              <a:t> </a:t>
            </a:r>
          </a:p>
          <a:p>
            <a:r>
              <a:rPr lang="en-US" dirty="0"/>
              <a:t>Instagram: </a:t>
            </a:r>
            <a:r>
              <a:rPr lang="en-US" dirty="0" err="1"/>
              <a:t>skillsusawa</a:t>
            </a:r>
            <a:endParaRPr lang="en-US" dirty="0"/>
          </a:p>
          <a:p>
            <a:r>
              <a:rPr lang="en-US" dirty="0" err="1"/>
              <a:t>Linkedin</a:t>
            </a:r>
            <a:r>
              <a:rPr lang="en-US" dirty="0"/>
              <a:t>: </a:t>
            </a:r>
            <a:r>
              <a:rPr lang="en-US" sz="1400" dirty="0">
                <a:hlinkClick r:id="rId13"/>
              </a:rPr>
              <a:t>https://www.linkedin.com/company/skillsusa-washington/</a:t>
            </a:r>
            <a:endParaRPr lang="en-US" sz="1400" dirty="0"/>
          </a:p>
          <a:p>
            <a:r>
              <a:rPr lang="en-US" dirty="0"/>
              <a:t>Facebook: </a:t>
            </a:r>
            <a:r>
              <a:rPr lang="en-US" sz="1400" dirty="0">
                <a:hlinkClick r:id="rId14"/>
              </a:rPr>
              <a:t>https://www.facebook.com/skillsusawa/</a:t>
            </a:r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9E91693-D50A-1A96-F306-8F658F670D99}"/>
              </a:ext>
            </a:extLst>
          </p:cNvPr>
          <p:cNvGrpSpPr/>
          <p:nvPr/>
        </p:nvGrpSpPr>
        <p:grpSpPr>
          <a:xfrm>
            <a:off x="5665807" y="1553401"/>
            <a:ext cx="4333599" cy="2308324"/>
            <a:chOff x="5665807" y="3011818"/>
            <a:chExt cx="4333599" cy="230832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C419FD3-A00D-A685-3FAE-C2988524E2D0}"/>
                </a:ext>
              </a:extLst>
            </p:cNvPr>
            <p:cNvSpPr txBox="1"/>
            <p:nvPr/>
          </p:nvSpPr>
          <p:spPr>
            <a:xfrm>
              <a:off x="5665807" y="3011818"/>
              <a:ext cx="4333599" cy="2308324"/>
            </a:xfrm>
            <a:prstGeom prst="rect">
              <a:avLst/>
            </a:prstGeom>
            <a:noFill/>
            <a:ln w="25400">
              <a:solidFill>
                <a:schemeClr val="accent3">
                  <a:shade val="1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u="sng" dirty="0"/>
                <a:t>Documents:</a:t>
              </a:r>
            </a:p>
            <a:p>
              <a:r>
                <a:rPr lang="en-US" dirty="0"/>
                <a:t>Resources: </a:t>
              </a:r>
              <a:r>
                <a:rPr lang="en-US" sz="1000" dirty="0">
                  <a:latin typeface="Georgia" panose="02040502050405020303" pitchFamily="18" charset="0"/>
                  <a:hlinkClick r:id="rId15"/>
                </a:rPr>
                <a:t>https://skillsusawashington.org/resources/advisors/</a:t>
              </a:r>
              <a:endParaRPr lang="en-US" sz="1000" dirty="0"/>
            </a:p>
            <a:p>
              <a:r>
                <a:rPr lang="en-US" u="sng" dirty="0">
                  <a:solidFill>
                    <a:schemeClr val="accent5">
                      <a:lumMod val="75000"/>
                    </a:schemeClr>
                  </a:solidFill>
                </a:rPr>
                <a:t>12 Steps to Start the Year</a:t>
              </a:r>
            </a:p>
            <a:p>
              <a:r>
                <a:rPr lang="en-US" u="sng" dirty="0">
                  <a:solidFill>
                    <a:schemeClr val="accent5">
                      <a:lumMod val="75000"/>
                    </a:schemeClr>
                  </a:solidFill>
                </a:rPr>
                <a:t>Breaking down the Framework</a:t>
              </a:r>
            </a:p>
            <a:p>
              <a:r>
                <a:rPr lang="en-US" u="sng" dirty="0">
                  <a:solidFill>
                    <a:schemeClr val="accent5">
                      <a:lumMod val="75000"/>
                    </a:schemeClr>
                  </a:solidFill>
                </a:rPr>
                <a:t>2024-25 Program of Work</a:t>
              </a:r>
            </a:p>
            <a:p>
              <a:r>
                <a:rPr lang="en-US" u="sng" dirty="0">
                  <a:solidFill>
                    <a:schemeClr val="accent5">
                      <a:lumMod val="75000"/>
                    </a:schemeClr>
                  </a:solidFill>
                </a:rPr>
                <a:t>Membership Kit</a:t>
              </a:r>
            </a:p>
            <a:p>
              <a:r>
                <a:rPr lang="en-US" u="sng" dirty="0">
                  <a:solidFill>
                    <a:schemeClr val="accent5">
                      <a:lumMod val="75000"/>
                    </a:schemeClr>
                  </a:solidFill>
                </a:rPr>
                <a:t>Brand Portal</a:t>
              </a:r>
            </a:p>
            <a:p>
              <a:r>
                <a:rPr lang="en-US" u="sng" dirty="0">
                  <a:solidFill>
                    <a:schemeClr val="accent5">
                      <a:lumMod val="75000"/>
                    </a:schemeClr>
                  </a:solidFill>
                </a:rPr>
                <a:t>Membership Enrollment</a:t>
              </a:r>
            </a:p>
          </p:txBody>
        </p:sp>
        <p:sp>
          <p:nvSpPr>
            <p:cNvPr id="11" name="Rectangle 10">
              <a:hlinkClick r:id="rId16"/>
              <a:extLst>
                <a:ext uri="{FF2B5EF4-FFF2-40B4-BE49-F238E27FC236}">
                  <a16:creationId xmlns:a16="http://schemas.microsoft.com/office/drawing/2014/main" id="{49F7F50E-7126-7539-ED9D-852BBCF954B3}"/>
                </a:ext>
              </a:extLst>
            </p:cNvPr>
            <p:cNvSpPr/>
            <p:nvPr/>
          </p:nvSpPr>
          <p:spPr>
            <a:xfrm>
              <a:off x="5665807" y="3666554"/>
              <a:ext cx="4129548" cy="1920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hlinkClick r:id="rId17"/>
              <a:extLst>
                <a:ext uri="{FF2B5EF4-FFF2-40B4-BE49-F238E27FC236}">
                  <a16:creationId xmlns:a16="http://schemas.microsoft.com/office/drawing/2014/main" id="{534E8D63-4637-CB61-55C0-1977213CD0F1}"/>
                </a:ext>
              </a:extLst>
            </p:cNvPr>
            <p:cNvSpPr/>
            <p:nvPr/>
          </p:nvSpPr>
          <p:spPr>
            <a:xfrm>
              <a:off x="5665807" y="3947232"/>
              <a:ext cx="4129548" cy="1951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hlinkClick r:id="rId15"/>
              <a:extLst>
                <a:ext uri="{FF2B5EF4-FFF2-40B4-BE49-F238E27FC236}">
                  <a16:creationId xmlns:a16="http://schemas.microsoft.com/office/drawing/2014/main" id="{10CC3CD2-C3B2-40E0-F117-01E54D2627BA}"/>
                </a:ext>
              </a:extLst>
            </p:cNvPr>
            <p:cNvSpPr/>
            <p:nvPr/>
          </p:nvSpPr>
          <p:spPr>
            <a:xfrm>
              <a:off x="5665807" y="4218768"/>
              <a:ext cx="4129548" cy="1951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hlinkClick r:id="rId18"/>
              <a:extLst>
                <a:ext uri="{FF2B5EF4-FFF2-40B4-BE49-F238E27FC236}">
                  <a16:creationId xmlns:a16="http://schemas.microsoft.com/office/drawing/2014/main" id="{029999B5-3BFD-AE67-5D65-7F1C7FD7A63B}"/>
                </a:ext>
              </a:extLst>
            </p:cNvPr>
            <p:cNvSpPr/>
            <p:nvPr/>
          </p:nvSpPr>
          <p:spPr>
            <a:xfrm>
              <a:off x="5665807" y="4500503"/>
              <a:ext cx="4129548" cy="1951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hlinkClick r:id="rId19"/>
              <a:extLst>
                <a:ext uri="{FF2B5EF4-FFF2-40B4-BE49-F238E27FC236}">
                  <a16:creationId xmlns:a16="http://schemas.microsoft.com/office/drawing/2014/main" id="{961B1E4E-89C9-4E43-4283-C46C279334D6}"/>
                </a:ext>
              </a:extLst>
            </p:cNvPr>
            <p:cNvSpPr/>
            <p:nvPr/>
          </p:nvSpPr>
          <p:spPr>
            <a:xfrm>
              <a:off x="5665807" y="4782238"/>
              <a:ext cx="4129548" cy="1920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hlinkClick r:id="rId20"/>
              <a:extLst>
                <a:ext uri="{FF2B5EF4-FFF2-40B4-BE49-F238E27FC236}">
                  <a16:creationId xmlns:a16="http://schemas.microsoft.com/office/drawing/2014/main" id="{6135B5C2-F996-EB3B-A7CC-292A0B8F505E}"/>
                </a:ext>
              </a:extLst>
            </p:cNvPr>
            <p:cNvSpPr/>
            <p:nvPr/>
          </p:nvSpPr>
          <p:spPr>
            <a:xfrm>
              <a:off x="5665807" y="5038079"/>
              <a:ext cx="4129548" cy="1920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6A0AF7D-79A7-8A8E-3CDC-5A9B8BFB1050}"/>
              </a:ext>
            </a:extLst>
          </p:cNvPr>
          <p:cNvSpPr txBox="1"/>
          <p:nvPr/>
        </p:nvSpPr>
        <p:spPr>
          <a:xfrm>
            <a:off x="5665807" y="5454811"/>
            <a:ext cx="4333599" cy="584775"/>
          </a:xfrm>
          <a:prstGeom prst="rect">
            <a:avLst/>
          </a:prstGeom>
          <a:noFill/>
          <a:ln w="25400">
            <a:solidFill>
              <a:schemeClr val="accent3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Scholarships:</a:t>
            </a:r>
          </a:p>
          <a:p>
            <a:r>
              <a:rPr lang="en-US" sz="1400" dirty="0">
                <a:hlinkClick r:id="rId21"/>
              </a:rPr>
              <a:t>https://skillsusawashington.org/resources/students/</a:t>
            </a:r>
            <a:r>
              <a:rPr lang="en-US" sz="1400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0542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32D8F-D1AB-D75A-B05A-188327F36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6" y="2809875"/>
            <a:ext cx="5727419" cy="197167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5400" dirty="0">
                <a:latin typeface="Georgia" panose="02040502050405020303" pitchFamily="18" charset="0"/>
              </a:rPr>
              <a:t>Thank you for all you do for your students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057229B-A30F-7948-6732-D41AA9CC4C23}"/>
              </a:ext>
            </a:extLst>
          </p:cNvPr>
          <p:cNvSpPr txBox="1">
            <a:spLocks/>
          </p:cNvSpPr>
          <p:nvPr/>
        </p:nvSpPr>
        <p:spPr>
          <a:xfrm>
            <a:off x="6508737" y="1885950"/>
            <a:ext cx="3569328" cy="4066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Join the Mailing List</a:t>
            </a:r>
            <a:endParaRPr lang="en-US" dirty="0">
              <a:latin typeface="Georgia" panose="020405020504050203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F6796B-8A67-90D7-209D-EDF1B5462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8737" y="2362506"/>
            <a:ext cx="3569328" cy="356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404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76A7A-7524-4649-B8F3-2909AD383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Overview Of the 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C72D0-A463-42C0-9140-4DE908BD6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292" y="1371600"/>
            <a:ext cx="9504485" cy="4976446"/>
          </a:xfrm>
        </p:spPr>
        <p:txBody>
          <a:bodyPr>
            <a:normAutofit/>
          </a:bodyPr>
          <a:lstStyle/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Skilled and Technical Sciences (STS) Approach to Frameworks</a:t>
            </a: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Embedded 21st leadership in regards to STS Frameworks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Terminology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Instructor Assumptions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RWC 28A.700.010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Value of a Framework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Resources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Sections of a Framework</a:t>
            </a:r>
          </a:p>
          <a:p>
            <a:pPr lvl="1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Embedded 21st leadership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Employability and Leadership Activity Categorization </a:t>
            </a: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to have effective leadership embedded for your STS framework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makes a meaningful activity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Organize your activities in your framework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Leadership \ Employability Unit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 Framework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Brainstorming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68445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AF63F-13A7-4566-9D90-F6FC7EC6E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900" indent="0" algn="ctr">
              <a:buNone/>
            </a:pPr>
            <a:r>
              <a:rPr lang="en-US" sz="5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 One:</a:t>
            </a:r>
          </a:p>
          <a:p>
            <a:pPr marL="36900" indent="0" algn="ctr">
              <a:buNone/>
            </a:pPr>
            <a:r>
              <a:rPr lang="en-US" sz="5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Embedded 21st leadership in regards to STS Frameworks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763254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Terminology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8BD9B2-7C7B-EBB5-8701-7D54A250E52B}"/>
              </a:ext>
            </a:extLst>
          </p:cNvPr>
          <p:cNvSpPr txBox="1"/>
          <p:nvPr/>
        </p:nvSpPr>
        <p:spPr>
          <a:xfrm>
            <a:off x="5083145" y="0"/>
            <a:ext cx="71088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hlinkClick r:id="rId2"/>
              </a:rPr>
              <a:t>https://www.skillsusa.org/about/skillsusa-framework/</a:t>
            </a:r>
            <a:r>
              <a:rPr lang="en-US" dirty="0"/>
              <a:t>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47A9817-30F2-4711-B262-F9E842101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2355" y="1506972"/>
            <a:ext cx="3477125" cy="310100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A0B3666-B42E-4ADA-8203-C96B94CBE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034" y="3945550"/>
            <a:ext cx="1726903" cy="225522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C94F9AC-EAE0-4186-9006-D9DE5A33AB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7898" y="1512893"/>
            <a:ext cx="4046297" cy="30950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953C524-8A68-4331-8B12-09D7EBBFDF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034" y="1506972"/>
            <a:ext cx="1726903" cy="2255225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8CFFE66B-7736-4DBF-ADAC-CA8CA1A2B0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4052" y="4786024"/>
            <a:ext cx="7480726" cy="1538576"/>
          </a:xfrm>
        </p:spPr>
        <p:txBody>
          <a:bodyPr>
            <a:normAutofit fontScale="70000" lnSpcReduction="20000"/>
          </a:bodyPr>
          <a:lstStyle/>
          <a:p>
            <a:r>
              <a:rPr lang="en-US" sz="3200" dirty="0"/>
              <a:t>Technical Standards</a:t>
            </a:r>
          </a:p>
          <a:p>
            <a:r>
              <a:rPr lang="en-US" sz="3200" dirty="0"/>
              <a:t>OSPI’s 21</a:t>
            </a:r>
            <a:r>
              <a:rPr lang="en-US" sz="3200" baseline="30000" dirty="0"/>
              <a:t>st</a:t>
            </a:r>
            <a:r>
              <a:rPr lang="en-US" sz="3200" dirty="0"/>
              <a:t> Century Leadership Skills</a:t>
            </a:r>
          </a:p>
          <a:p>
            <a:r>
              <a:rPr lang="en-US" sz="3200" dirty="0"/>
              <a:t>SkillsUSA Framework</a:t>
            </a:r>
          </a:p>
          <a:p>
            <a:r>
              <a:rPr lang="en-US" sz="3200" dirty="0"/>
              <a:t>OSPI Course Framework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000" dirty="0"/>
          </a:p>
          <a:p>
            <a:endParaRPr lang="en-US" sz="3200" dirty="0"/>
          </a:p>
          <a:p>
            <a:endParaRPr lang="en-US" sz="3400" dirty="0"/>
          </a:p>
          <a:p>
            <a:endParaRPr lang="en-US" sz="3400" dirty="0"/>
          </a:p>
          <a:p>
            <a:pPr marL="36900" indent="0">
              <a:buNone/>
            </a:pP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358489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76A7A-7524-4649-B8F3-2909AD383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Assumptions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C72D0-A463-42C0-9140-4DE908BD6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998" y="1424354"/>
            <a:ext cx="9458780" cy="4900246"/>
          </a:xfrm>
        </p:spPr>
        <p:txBody>
          <a:bodyPr>
            <a:normAutofit/>
          </a:bodyPr>
          <a:lstStyle/>
          <a:p>
            <a:r>
              <a:rPr lang="en-US" sz="3200" dirty="0"/>
              <a:t>You have access to your most current copy of your course framework</a:t>
            </a:r>
          </a:p>
          <a:p>
            <a:r>
              <a:rPr lang="en-US" sz="3200" dirty="0"/>
              <a:t>You have access to OSPI’s 21</a:t>
            </a:r>
            <a:r>
              <a:rPr lang="en-US" sz="3200" baseline="30000" dirty="0"/>
              <a:t>st</a:t>
            </a:r>
            <a:r>
              <a:rPr lang="en-US" sz="3200" dirty="0"/>
              <a:t> Century Leadership Skills (</a:t>
            </a:r>
            <a:r>
              <a:rPr lang="en-US" sz="3200" dirty="0">
                <a:hlinkClick r:id="rId2"/>
              </a:rPr>
              <a:t>Link</a:t>
            </a:r>
            <a:r>
              <a:rPr lang="en-US" sz="3200" dirty="0"/>
              <a:t>)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000" dirty="0"/>
          </a:p>
          <a:p>
            <a:endParaRPr lang="en-US" sz="3200" dirty="0"/>
          </a:p>
          <a:p>
            <a:endParaRPr lang="en-US" sz="3400" dirty="0"/>
          </a:p>
          <a:p>
            <a:endParaRPr lang="en-US" sz="3400" dirty="0"/>
          </a:p>
          <a:p>
            <a:pPr marL="36900" indent="0">
              <a:buNone/>
            </a:pP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45653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76A7A-7524-4649-B8F3-2909AD383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Assumptions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C72D0-A463-42C0-9140-4DE908BD6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6" y="1512276"/>
            <a:ext cx="9366702" cy="4812323"/>
          </a:xfrm>
        </p:spPr>
        <p:txBody>
          <a:bodyPr>
            <a:normAutofit/>
          </a:bodyPr>
          <a:lstStyle/>
          <a:p>
            <a:r>
              <a:rPr lang="en-US" sz="3200" dirty="0"/>
              <a:t>You are currently writing\updating your framework or are using a state approved framework</a:t>
            </a:r>
          </a:p>
          <a:p>
            <a:r>
              <a:rPr lang="en-US" sz="3200" dirty="0"/>
              <a:t>You are a </a:t>
            </a:r>
          </a:p>
          <a:p>
            <a:pPr lvl="1"/>
            <a:r>
              <a:rPr lang="en-US" sz="2800" dirty="0"/>
              <a:t>60hr (Block)</a:t>
            </a:r>
          </a:p>
          <a:p>
            <a:pPr lvl="1"/>
            <a:r>
              <a:rPr lang="en-US" sz="2800" dirty="0"/>
              <a:t>70hr (Trimester)</a:t>
            </a:r>
          </a:p>
          <a:p>
            <a:pPr lvl="1"/>
            <a:r>
              <a:rPr lang="en-US" sz="2800" dirty="0"/>
              <a:t>90hr (Semester)</a:t>
            </a:r>
          </a:p>
          <a:p>
            <a:pPr lvl="1"/>
            <a:r>
              <a:rPr lang="en-US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180hr (Year)</a:t>
            </a:r>
          </a:p>
          <a:p>
            <a:pPr lvl="1"/>
            <a:r>
              <a:rPr lang="en-US" sz="2800" dirty="0"/>
              <a:t>540hr (Skills Center 1-Year Program) </a:t>
            </a:r>
          </a:p>
          <a:p>
            <a:pPr lvl="1"/>
            <a:r>
              <a:rPr lang="en-US" sz="2800" dirty="0"/>
              <a:t>1080hr (Skills Center 2-year Program) Framework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07379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14224</TotalTime>
  <Words>2281</Words>
  <Application>Microsoft Office PowerPoint</Application>
  <PresentationFormat>Widescreen</PresentationFormat>
  <Paragraphs>497</Paragraphs>
  <Slides>49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2" baseType="lpstr">
      <vt:lpstr>Arial</vt:lpstr>
      <vt:lpstr>Arial Black</vt:lpstr>
      <vt:lpstr>Arial Narrow</vt:lpstr>
      <vt:lpstr>Calibri</vt:lpstr>
      <vt:lpstr>Calibri Light</vt:lpstr>
      <vt:lpstr>Cambria</vt:lpstr>
      <vt:lpstr>Georgia</vt:lpstr>
      <vt:lpstr>Google Sans</vt:lpstr>
      <vt:lpstr>Symbol</vt:lpstr>
      <vt:lpstr>Tahoma</vt:lpstr>
      <vt:lpstr>Times New Roman</vt:lpstr>
      <vt:lpstr>Wingdings 2</vt:lpstr>
      <vt:lpstr>1_Office Theme</vt:lpstr>
      <vt:lpstr>PowerPoint Presentation</vt:lpstr>
      <vt:lpstr>PowerPoint Presentation</vt:lpstr>
      <vt:lpstr>Contact Information</vt:lpstr>
      <vt:lpstr>How to Stay in the know</vt:lpstr>
      <vt:lpstr>Overview Of the Day</vt:lpstr>
      <vt:lpstr>PowerPoint Presentation</vt:lpstr>
      <vt:lpstr>Terminology </vt:lpstr>
      <vt:lpstr>Assumptions</vt:lpstr>
      <vt:lpstr>Assumptions</vt:lpstr>
      <vt:lpstr>RCW 28A.700.010 </vt:lpstr>
      <vt:lpstr>The Value of a Framework</vt:lpstr>
      <vt:lpstr>Resources</vt:lpstr>
      <vt:lpstr>How to update a framework</vt:lpstr>
      <vt:lpstr>Sections of a Framework</vt:lpstr>
      <vt:lpstr>Washington 21st Century Leadership Skills</vt:lpstr>
      <vt:lpstr>Todays Focus</vt:lpstr>
      <vt:lpstr>Embedded 21st leadership</vt:lpstr>
      <vt:lpstr>Embedded 21st leadership</vt:lpstr>
      <vt:lpstr>Feedback</vt:lpstr>
      <vt:lpstr>Examples of Activities</vt:lpstr>
      <vt:lpstr>PowerPoint Presentation</vt:lpstr>
      <vt:lpstr>What Makes a Meaningful Activity</vt:lpstr>
      <vt:lpstr>What Makes a Meaningful Activity</vt:lpstr>
      <vt:lpstr>Organize Activities (Single Unit)</vt:lpstr>
      <vt:lpstr>Embedded 21st leadership</vt:lpstr>
      <vt:lpstr>Activates in your Frameworks</vt:lpstr>
      <vt:lpstr>Leadership \ Employability Unit</vt:lpstr>
      <vt:lpstr>Organize Activities (Multiple Units)</vt:lpstr>
      <vt:lpstr>Leadership \ Employability Unit</vt:lpstr>
      <vt:lpstr>Setting Goals and Objectives</vt:lpstr>
      <vt:lpstr>SkillsUSA Framework   Integration  Program of Work</vt:lpstr>
      <vt:lpstr>Details</vt:lpstr>
      <vt:lpstr>Professional Member Resources</vt:lpstr>
      <vt:lpstr>Program of Work Integration Toolkit</vt:lpstr>
      <vt:lpstr>Activity Lesson Plans</vt:lpstr>
      <vt:lpstr>Canned Food Drive Materials</vt:lpstr>
      <vt:lpstr>Cross walking the SkillsUSA Technical Standards  to the  OSPI Leadership Standards</vt:lpstr>
      <vt:lpstr>Aligning Curriculum with SkillsUSA Standards</vt:lpstr>
      <vt:lpstr>Embedding SkillsUSA Activities in Lesson Plans</vt:lpstr>
      <vt:lpstr>Additional Curriculum</vt:lpstr>
      <vt:lpstr>Integrating Curriculum</vt:lpstr>
      <vt:lpstr>Integrating Curriculum (Telecom)</vt:lpstr>
      <vt:lpstr>Crosswalk </vt:lpstr>
      <vt:lpstr>Why add contests to curriculum </vt:lpstr>
      <vt:lpstr>Contests in Curriculum Example</vt:lpstr>
      <vt:lpstr>A Word from the State Office</vt:lpstr>
      <vt:lpstr>What Questions do you have?</vt:lpstr>
      <vt:lpstr>Resources and Contacts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Anderson</dc:creator>
  <cp:lastModifiedBy>PCSC - SCROGGINS, ADAM</cp:lastModifiedBy>
  <cp:revision>103</cp:revision>
  <dcterms:created xsi:type="dcterms:W3CDTF">2022-07-20T23:03:36Z</dcterms:created>
  <dcterms:modified xsi:type="dcterms:W3CDTF">2025-10-08T00:55:49Z</dcterms:modified>
</cp:coreProperties>
</file>