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5"/>
  </p:notesMasterIdLst>
  <p:handoutMasterIdLst>
    <p:handoutMasterId r:id="rId56"/>
  </p:handoutMasterIdLst>
  <p:sldIdLst>
    <p:sldId id="256" r:id="rId2"/>
    <p:sldId id="258" r:id="rId3"/>
    <p:sldId id="290" r:id="rId4"/>
    <p:sldId id="280" r:id="rId5"/>
    <p:sldId id="349" r:id="rId6"/>
    <p:sldId id="316" r:id="rId7"/>
    <p:sldId id="325" r:id="rId8"/>
    <p:sldId id="326" r:id="rId9"/>
    <p:sldId id="302" r:id="rId10"/>
    <p:sldId id="317" r:id="rId11"/>
    <p:sldId id="318" r:id="rId12"/>
    <p:sldId id="324" r:id="rId13"/>
    <p:sldId id="347" r:id="rId14"/>
    <p:sldId id="303" r:id="rId15"/>
    <p:sldId id="304" r:id="rId16"/>
    <p:sldId id="328" r:id="rId17"/>
    <p:sldId id="305" r:id="rId18"/>
    <p:sldId id="319" r:id="rId19"/>
    <p:sldId id="306" r:id="rId20"/>
    <p:sldId id="321" r:id="rId21"/>
    <p:sldId id="327" r:id="rId22"/>
    <p:sldId id="307" r:id="rId23"/>
    <p:sldId id="329" r:id="rId24"/>
    <p:sldId id="308" r:id="rId25"/>
    <p:sldId id="331" r:id="rId26"/>
    <p:sldId id="344" r:id="rId27"/>
    <p:sldId id="333" r:id="rId28"/>
    <p:sldId id="336" r:id="rId29"/>
    <p:sldId id="334" r:id="rId30"/>
    <p:sldId id="335" r:id="rId31"/>
    <p:sldId id="339" r:id="rId32"/>
    <p:sldId id="348" r:id="rId33"/>
    <p:sldId id="338" r:id="rId34"/>
    <p:sldId id="337" r:id="rId35"/>
    <p:sldId id="345" r:id="rId36"/>
    <p:sldId id="330" r:id="rId37"/>
    <p:sldId id="279" r:id="rId38"/>
    <p:sldId id="340" r:id="rId39"/>
    <p:sldId id="289" r:id="rId40"/>
    <p:sldId id="342" r:id="rId41"/>
    <p:sldId id="343" r:id="rId42"/>
    <p:sldId id="346" r:id="rId43"/>
    <p:sldId id="295" r:id="rId44"/>
    <p:sldId id="341" r:id="rId45"/>
    <p:sldId id="320" r:id="rId46"/>
    <p:sldId id="322" r:id="rId47"/>
    <p:sldId id="323" r:id="rId48"/>
    <p:sldId id="350" r:id="rId49"/>
    <p:sldId id="311" r:id="rId50"/>
    <p:sldId id="312" r:id="rId51"/>
    <p:sldId id="266" r:id="rId52"/>
    <p:sldId id="313" r:id="rId53"/>
    <p:sldId id="31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scroggins" initials="as" lastIdx="1" clrIdx="0">
    <p:extLst>
      <p:ext uri="{19B8F6BF-5375-455C-9EA6-DF929625EA0E}">
        <p15:presenceInfo xmlns:p15="http://schemas.microsoft.com/office/powerpoint/2012/main" userId="16fbe9ad04c9f2c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71"/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08" autoAdjust="0"/>
    <p:restoredTop sz="91821" autoAdjust="0"/>
  </p:normalViewPr>
  <p:slideViewPr>
    <p:cSldViewPr snapToGrid="0" snapToObjects="1">
      <p:cViewPr varScale="1">
        <p:scale>
          <a:sx n="102" d="100"/>
          <a:sy n="102" d="100"/>
        </p:scale>
        <p:origin x="736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146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C5FA66-A3CC-8FC0-5885-F9CFE229EA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FE032-A591-0A92-BDF3-3C645F8D77B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76490-D1C2-43E6-83A3-A4B81000946F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F26CB0-C69C-4E9C-73B8-82EA5C5AEF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98AD6-1F75-8A45-7AD5-386608FF73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A125B-9FE5-4A55-8917-EBB99A39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21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6737A-C147-425F-AAE7-D3367EF8F4A5}" type="datetimeFigureOut">
              <a:rPr lang="en-US" smtClean="0"/>
              <a:t>10/2/24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018563-E8BB-4D47-A5A6-A070855D9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8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18563-E8BB-4D47-A5A6-A070855D96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Enhanced Career Readiness</a:t>
            </a:r>
            <a:r>
              <a:rPr lang="en-US" dirty="0"/>
              <a:t>: SkillsUSA prepares students for the workforce by equipping them with technical skills, leadership abilities, and professional attitudes that are highly valued by employers.</a:t>
            </a:r>
          </a:p>
          <a:p>
            <a:r>
              <a:rPr lang="en-US" b="1" dirty="0"/>
              <a:t>Improved Academic Performance</a:t>
            </a:r>
            <a:r>
              <a:rPr lang="en-US" dirty="0"/>
              <a:t>: Participation in SkillsUSA activities and competitions helps students apply academic concepts in real-world scenarios, reinforcing their learning and often leading to better grades and higher levels of academic achievement.</a:t>
            </a:r>
          </a:p>
          <a:p>
            <a:r>
              <a:rPr lang="en-US" b="1" dirty="0"/>
              <a:t>Networking and Career Opportunities</a:t>
            </a:r>
            <a:r>
              <a:rPr lang="en-US" dirty="0"/>
              <a:t>: SkillsUSA provides students with opportunities to network with industry professionals, potential employers, and peers from across the nation, opening doors to internships, job offers, and career advancements.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18563-E8BB-4D47-A5A6-A070855D96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1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18563-E8BB-4D47-A5A6-A070855D96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34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curriculum offers a variety of resources aimed at developing essential career readiness skills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018563-E8BB-4D47-A5A6-A070855D96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577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il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1A2A33A-6365-DF70-2545-FD581C5592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E29F3E-7103-EDE8-40F6-9E8AD36903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713"/>
            <a:ext cx="12192001" cy="68565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E70D2-5703-8394-1D9B-FD8E7E944C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987892"/>
            <a:ext cx="9144000" cy="914977"/>
          </a:xfrm>
        </p:spPr>
        <p:txBody>
          <a:bodyPr anchor="b"/>
          <a:lstStyle>
            <a:lvl1pPr algn="ctr">
              <a:defRPr sz="6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0ED8-7DC6-0B19-3BAE-CF8EA1F57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70075"/>
            <a:ext cx="9144000" cy="510730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9D47D-5651-61D2-5140-3BE87F4F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5A1989-207E-364F-4BDF-5443415B8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B588A-A5EE-9BB7-9B3E-B64B5A77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7C333-5999-05D8-4C78-182FFE71C07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29" y="204191"/>
            <a:ext cx="12192000" cy="65411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4C3BEF-7947-EE9A-7B83-C3C13A37E20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436101" y="-316808"/>
            <a:ext cx="2730070" cy="209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3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0C09D64-C51B-B0C0-9B6D-257EF3DA3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C5AEDB-5122-A796-5EAA-9009EA0AE1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713"/>
            <a:ext cx="12192001" cy="68565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DE330-D5A9-0363-398B-E18E4175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23E61-409F-385D-7E65-7B6B7B73E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5E08B-8F79-B7F4-09F3-B7800AAE9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2ED67-3F22-A092-4CE0-EA4324C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BB3A7-F841-BF05-401F-95792349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black and white logo&#10;&#10;Description automatically generated">
            <a:extLst>
              <a:ext uri="{FF2B5EF4-FFF2-40B4-BE49-F238E27FC236}">
                <a16:creationId xmlns:a16="http://schemas.microsoft.com/office/drawing/2014/main" id="{25D1A983-897B-7EE5-9132-913BD3D2CA4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929" y="4442896"/>
            <a:ext cx="1831494" cy="8543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CB15A8-2A56-0FF6-E15B-FE555D2C5057}"/>
              </a:ext>
            </a:extLst>
          </p:cNvPr>
          <p:cNvSpPr/>
          <p:nvPr userDrawn="1"/>
        </p:nvSpPr>
        <p:spPr>
          <a:xfrm>
            <a:off x="567159" y="1405243"/>
            <a:ext cx="9557229" cy="4951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D89DC87-CA71-6652-FDAA-26F22DE771A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124388" y="5315307"/>
            <a:ext cx="2067613" cy="11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49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876ACE0-9136-C6B2-7767-585943D0F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E04992-A5C9-0DE8-492F-7B93F26CCA50}"/>
              </a:ext>
            </a:extLst>
          </p:cNvPr>
          <p:cNvSpPr/>
          <p:nvPr userDrawn="1"/>
        </p:nvSpPr>
        <p:spPr>
          <a:xfrm>
            <a:off x="443694" y="1481559"/>
            <a:ext cx="5424671" cy="4874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CF3AB-F6F2-4D49-21E2-EECCB3A9BDEE}"/>
              </a:ext>
            </a:extLst>
          </p:cNvPr>
          <p:cNvSpPr/>
          <p:nvPr userDrawn="1"/>
        </p:nvSpPr>
        <p:spPr>
          <a:xfrm>
            <a:off x="6323638" y="1481559"/>
            <a:ext cx="5424668" cy="487479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BA51C7-6B7C-FF25-5543-4D9E4F8F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08" y="557604"/>
            <a:ext cx="9208625" cy="746186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D3054-3E66-3337-4A8B-217177946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6608" y="1666755"/>
            <a:ext cx="5069711" cy="4387336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E5AA4-B342-48F9-8753-A723A9CC3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5682" y="1666755"/>
            <a:ext cx="5069710" cy="4387336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92EA1-B0F9-1111-DFCF-048BDC30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FB844-F7B3-E7FA-2630-890B1132F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FC6D81-FB25-F3F0-F741-48459200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752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lumn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FC90840-CCB3-57CE-5BBD-A83A08803B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669162-329D-2652-2694-7BBB8E153BB7}"/>
              </a:ext>
            </a:extLst>
          </p:cNvPr>
          <p:cNvSpPr/>
          <p:nvPr userDrawn="1"/>
        </p:nvSpPr>
        <p:spPr>
          <a:xfrm>
            <a:off x="443694" y="1481559"/>
            <a:ext cx="5424671" cy="48446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6D7787-377B-B885-B4D3-AA3C3FFBC380}"/>
              </a:ext>
            </a:extLst>
          </p:cNvPr>
          <p:cNvSpPr/>
          <p:nvPr userDrawn="1"/>
        </p:nvSpPr>
        <p:spPr>
          <a:xfrm>
            <a:off x="6323638" y="1481559"/>
            <a:ext cx="5424668" cy="48446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5CFCBB-0C15-2782-899C-746A52996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31" y="531812"/>
            <a:ext cx="10515600" cy="855297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262BB-E26D-0463-8C5C-D98A33998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950" y="1620535"/>
            <a:ext cx="5196669" cy="45396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1064A1-F767-2F4C-DA1B-0A3B59742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9431" y="2224804"/>
            <a:ext cx="5183188" cy="3868315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54EFB9-6F67-C43E-7629-0031BD7E62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982" y="1620535"/>
            <a:ext cx="5077428" cy="453963"/>
          </a:xfrm>
        </p:spPr>
        <p:txBody>
          <a:bodyPr anchor="b"/>
          <a:lstStyle>
            <a:lvl1pPr marL="0" indent="0" algn="ctr">
              <a:buNone/>
              <a:defRPr sz="2400" b="1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CAB365-FAFE-5659-9B99-794951BA5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31982" y="2224804"/>
            <a:ext cx="5077428" cy="3868315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1A4B9D-8C97-9FA6-90B5-1C9E0422A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C8AC78-2100-88FE-4D4B-6D5110FE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B74B22-0554-5AE0-5DFC-7C35E4F4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29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59D9DC-C04E-BD83-5B7C-564D076D2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D44BED-46CB-D486-3923-9D9D749E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1ECC8F7-F3A9-A711-3F52-7F3672554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3393" y="1849055"/>
            <a:ext cx="8419959" cy="96380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0EB290-643B-AD8E-7449-72A3FC898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82850" y="3633788"/>
            <a:ext cx="8420100" cy="1042987"/>
          </a:xfrm>
        </p:spPr>
        <p:txBody>
          <a:bodyPr>
            <a:no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968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ente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6F7980-7755-9BC7-C7D8-FD1903CCA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C75A4B-A9F7-E04E-3F69-F93804D18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89BDFF-9D79-5B66-8DDB-3BA98A06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67654-2B3B-7A26-0683-31C4556B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0838D4-3141-3675-3BED-884C72B57298}"/>
              </a:ext>
            </a:extLst>
          </p:cNvPr>
          <p:cNvSpPr/>
          <p:nvPr userDrawn="1"/>
        </p:nvSpPr>
        <p:spPr>
          <a:xfrm>
            <a:off x="486136" y="474561"/>
            <a:ext cx="11331616" cy="5881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34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5A9F7F-CF1B-1497-997E-748B932E8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24CBFA-6125-44F8-83E8-7D33870D6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912" y="365125"/>
            <a:ext cx="7972426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F9B884-ABB0-E676-C8FD-80F00D4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FD7FDC-257C-3DDB-CAAE-9F117978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4AB0A3-F0C2-8748-C76F-683C5C95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7E69929-80AE-63B1-5391-0FA8EFCB4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1913" y="1657350"/>
            <a:ext cx="7972425" cy="448627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 descr="A black and white logo&#10;&#10;Description automatically generated">
            <a:extLst>
              <a:ext uri="{FF2B5EF4-FFF2-40B4-BE49-F238E27FC236}">
                <a16:creationId xmlns:a16="http://schemas.microsoft.com/office/drawing/2014/main" id="{4AE5D26D-6107-4B7F-BA0F-F14C0279AE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86" y="598607"/>
            <a:ext cx="2710660" cy="126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5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AL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DFDFFF7-3E51-0D39-6C5C-88977283CD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5BD6EA-4CFD-E21A-3BE4-8C4F0F4A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379120"/>
            <a:ext cx="5746146" cy="963803"/>
          </a:xfrm>
        </p:spPr>
        <p:txBody>
          <a:bodyPr/>
          <a:lstStyle>
            <a:lvl1pPr algn="ctr">
              <a:defRPr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3B8BF-9679-C85B-3B4A-CF8F926A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4B2B2F-36DB-3CCA-F65B-E5FA511D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C7AEE-0121-A227-3B3C-D2216CE4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F7FAAD60-6CEF-8E88-C7D9-E2455455133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664" y="603095"/>
            <a:ext cx="3112134" cy="145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26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BCAFDE-5EEB-52F8-7D4E-9D4EC8C22D8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0F1019-8121-4E1A-A932-980F6C3C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</p:spPr>
        <p:txBody>
          <a:bodyPr>
            <a:normAutofit/>
          </a:bodyPr>
          <a:lstStyle>
            <a:lvl1pPr>
              <a:defRPr sz="4000" b="1" i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1ADC9A-ACF8-4EC8-B7D6-D1CAC196C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82651" cy="4351338"/>
          </a:xfrm>
        </p:spPr>
        <p:txBody>
          <a:bodyPr/>
          <a:lstStyle>
            <a:lvl1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rgbClr val="0033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CC392E-802A-4281-8F8D-B3912837C8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598639-FF27-5846-BFF5-C6B1630282CD}" type="datetimeFigureOut">
              <a:rPr lang="en-US" smtClean="0"/>
              <a:pPr/>
              <a:t>10/2/24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9F1602-9B9A-4145-9663-70D607A2F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590553-007B-4A78-B97C-518ADBC9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0F337C-E661-0D49-BC7C-43557BCF77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D9B117-92A1-4E76-B4A5-40547921A77C}"/>
              </a:ext>
            </a:extLst>
          </p:cNvPr>
          <p:cNvSpPr/>
          <p:nvPr userDrawn="1"/>
        </p:nvSpPr>
        <p:spPr>
          <a:xfrm>
            <a:off x="567159" y="1405243"/>
            <a:ext cx="9617396" cy="4951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15048B30-AEEE-324A-D1C4-35618F23E98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929" y="4442896"/>
            <a:ext cx="1831494" cy="854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160036-5A60-28CA-74F2-B272BADC522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24388" y="5315307"/>
            <a:ext cx="2067613" cy="110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03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0E42C-667D-30C4-2A94-69DC5D1F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50AB2-CB75-63B2-A639-F6B1CB40C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65AB0-6A15-3BFC-4B96-CD46B8DCD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98639-FF27-5846-BFF5-C6B1630282CD}" type="datetimeFigureOut">
              <a:rPr lang="en-US" smtClean="0"/>
              <a:t>10/2/24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38AA3-CAA2-2B69-9014-0DDA6B023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13C6E-7433-C7BD-DD84-165D253C3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F337C-E661-0D49-BC7C-43557BCF7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7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microsoft.com/office/2007/relationships/hdphoto" Target="../media/hdphoto4.wdp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10" Type="http://schemas.openxmlformats.org/officeDocument/2006/relationships/hyperlink" Target="https://www.skillsusa.org/who-we-are/leaders-and-partners/official-partners/" TargetMode="External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hyperlink" Target="https://skillsusawashington.org/who-we-are/partners/" TargetMode="Externa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skillsusawashington.org/events/month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skillsusawashington.org/events/month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killsusawashington.org/wp-content/uploads/2024/06/MemberEnrollmentAdvisorInstructions_UPDATED.pdf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brandfolder.com/portals/skillsusa" TargetMode="External"/><Relationship Id="rId2" Type="http://schemas.openxmlformats.org/officeDocument/2006/relationships/hyperlink" Target="https://skillsusawashington.org/resources/advisor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killsusa.egnyte.com/fl/15tD1e2fZI#folder-link/Membership%20Kit" TargetMode="External"/><Relationship Id="rId5" Type="http://schemas.openxmlformats.org/officeDocument/2006/relationships/hyperlink" Target="https://skillsusawashington.org/wp-content/uploads/2024/04/SkillsUSA-Framework.pdf" TargetMode="External"/><Relationship Id="rId4" Type="http://schemas.openxmlformats.org/officeDocument/2006/relationships/hyperlink" Target="https://skillsusa.egnyte.com/dl/M8mglm2Zwt" TargetMode="Externa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llsusa.org/news/national-research-center-data-shows-skillsusa-members-are-learning-essential-skills-and-developing-career-plan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illsusa.org/news/national-research-center-data-shows-skillsusa-members-are-learning-essential-skills-and-developing-career-plans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killsusachampions.org/2023/01/new-report-highlights-the-skillsusa-advantage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z2vI1Zjn2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usa.org/about/skillsusa-framework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bsorb.skillsusa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mycareeressentials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mycareeressentials.org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mycareeressentials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WFeBIAejMO1j9kj3qLcjQqh8f2Fgx6Zy?usp=sharing" TargetMode="External"/><Relationship Id="rId2" Type="http://schemas.openxmlformats.org/officeDocument/2006/relationships/hyperlink" Target="https://url.avanan.click/v2/r01/___https:/skillsusawashington.us13.list-manage.com/track/click?u=331a13d9eb8c80b00686fb26e&amp;id=82d4a70bed&amp;e=9368054a44___.YXAzOmJldGhlbHNkOmE6Zzo0ZTRlZjQ1MzQwM2NlNDIyZTk5NDg5YWZkZTBkZGYzNDo3OmFiOWY6YWEyOWViOGU3ZGFhYTBmMzRkMGUzNGFjNzNlZDNlNzNlODFlNDIyMjVhYjhlYTg3Mjk4NzYxMDRlYmI1M2ZhNjpoOlQ6T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illsusa.org/competitions/skillsusa-championships/categories-and-descriptions/" TargetMode="External"/><Relationship Id="rId2" Type="http://schemas.openxmlformats.org/officeDocument/2006/relationships/hyperlink" Target="https://mycareeressentials.org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skillsusawashington.org/competitions/state-only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reersafeonline.com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mycareeressentials.org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hyperlink" Target="https://www.skillsusa.org/sho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director@skillsusawashington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ourtney@skillsusawashington.org" TargetMode="External"/><Relationship Id="rId4" Type="http://schemas.openxmlformats.org/officeDocument/2006/relationships/hyperlink" Target="mailto:pugetsoundsouth@skillsusawashington.or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google.com/maps/d/viewer?mid=1pvPZ3YY9i_0Iiy7DmmC_qhGo73o8HWo&amp;femb=1&amp;ll=47.22111315185178%2C-120.5355055703125&amp;z=7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ugetsoundsouth@skillsusawashington.org" TargetMode="External"/><Relationship Id="rId4" Type="http://schemas.openxmlformats.org/officeDocument/2006/relationships/hyperlink" Target="mailto:&#8220;Region%20name&#8221;@Skillsusawashington.or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mailto:Southwest@skillsusawashington.org" TargetMode="External"/><Relationship Id="rId13" Type="http://schemas.openxmlformats.org/officeDocument/2006/relationships/hyperlink" Target="https://www.linkedin.com/company/skillsusa-washington/" TargetMode="External"/><Relationship Id="rId18" Type="http://schemas.openxmlformats.org/officeDocument/2006/relationships/hyperlink" Target="https://skillsusa.egnyte.com/fl/15tD1e2fZI#folder-link/Membership%20Kit" TargetMode="External"/><Relationship Id="rId3" Type="http://schemas.openxmlformats.org/officeDocument/2006/relationships/hyperlink" Target="mailto:director@skillsusawashington.org" TargetMode="External"/><Relationship Id="rId21" Type="http://schemas.openxmlformats.org/officeDocument/2006/relationships/hyperlink" Target="https://skillsusawashington.org/resources/students/" TargetMode="External"/><Relationship Id="rId7" Type="http://schemas.openxmlformats.org/officeDocument/2006/relationships/hyperlink" Target="mailto:Olympic@skillsusawashington.org" TargetMode="External"/><Relationship Id="rId12" Type="http://schemas.openxmlformats.org/officeDocument/2006/relationships/hyperlink" Target="https://linktr.ee/skillsusawashington" TargetMode="External"/><Relationship Id="rId17" Type="http://schemas.openxmlformats.org/officeDocument/2006/relationships/hyperlink" Target="https://skillsusawashington.org/wp-content/uploads/2024/04/SkillsUSA-Framework.pdf" TargetMode="External"/><Relationship Id="rId2" Type="http://schemas.openxmlformats.org/officeDocument/2006/relationships/hyperlink" Target="https://skillsusawashington.us13.list-manage.com/subscribe?u=331a13d9eb8c80b00686fb26e&amp;id=c07713c4b7" TargetMode="External"/><Relationship Id="rId16" Type="http://schemas.openxmlformats.org/officeDocument/2006/relationships/hyperlink" Target="https://skillsusa.egnyte.com/dl/M8mglm2Zwt" TargetMode="External"/><Relationship Id="rId20" Type="http://schemas.openxmlformats.org/officeDocument/2006/relationships/hyperlink" Target="https://skillsusawashington.org/wp-content/uploads/2024/06/MemberEnrollmentAdvisorInstructions_UPDATED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Eastern@skillsusawashington.org" TargetMode="External"/><Relationship Id="rId11" Type="http://schemas.openxmlformats.org/officeDocument/2006/relationships/hyperlink" Target="mailto:customercare@skillsusa.org" TargetMode="External"/><Relationship Id="rId5" Type="http://schemas.openxmlformats.org/officeDocument/2006/relationships/hyperlink" Target="mailto:Central@skillsusawashington.org" TargetMode="External"/><Relationship Id="rId15" Type="http://schemas.openxmlformats.org/officeDocument/2006/relationships/hyperlink" Target="https://skillsusawashington.org/resources/advisors/" TargetMode="External"/><Relationship Id="rId10" Type="http://schemas.openxmlformats.org/officeDocument/2006/relationships/hyperlink" Target="mailto:Pugetsoundsouth@skillsusawashington.org" TargetMode="External"/><Relationship Id="rId19" Type="http://schemas.openxmlformats.org/officeDocument/2006/relationships/hyperlink" Target="https://brandfolder.com/portals/skillsusa" TargetMode="External"/><Relationship Id="rId4" Type="http://schemas.openxmlformats.org/officeDocument/2006/relationships/hyperlink" Target="mailto:courtney@skillsusawashington.org" TargetMode="External"/><Relationship Id="rId9" Type="http://schemas.openxmlformats.org/officeDocument/2006/relationships/hyperlink" Target="mailto:Pugetsoundnorth@skillsusawashington.org" TargetMode="External"/><Relationship Id="rId14" Type="http://schemas.openxmlformats.org/officeDocument/2006/relationships/hyperlink" Target="https://www.facebook.com/skillsusawa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skillsusawashington.us13.list-manage.com/subscribe?u=331a13d9eb8c80b00686fb26e&amp;id=c07713c4b7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killsusawashington.org/" TargetMode="External"/><Relationship Id="rId2" Type="http://schemas.openxmlformats.org/officeDocument/2006/relationships/hyperlink" Target="https://www.skillsusa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9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80DC5292-211F-4F61-B708-A8252B5B4AF0}"/>
              </a:ext>
            </a:extLst>
          </p:cNvPr>
          <p:cNvSpPr/>
          <p:nvPr/>
        </p:nvSpPr>
        <p:spPr>
          <a:xfrm>
            <a:off x="6804370" y="4248282"/>
            <a:ext cx="2446309" cy="2397117"/>
          </a:xfrm>
          <a:prstGeom prst="ellipse">
            <a:avLst/>
          </a:prstGeo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107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77494" t="-32707" r="-53302" b="-58896"/>
            </a:stretch>
          </a:blipFill>
          <a:ln w="69850">
            <a:solidFill>
              <a:srgbClr val="D39F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895E82-A829-47CE-86AE-6F43E255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365125"/>
            <a:ext cx="9965803" cy="963803"/>
          </a:xfrm>
        </p:spPr>
        <p:txBody>
          <a:bodyPr/>
          <a:lstStyle/>
          <a:p>
            <a:r>
              <a:rPr lang="en-US" dirty="0"/>
              <a:t>SkillsUSA Mission Statement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CEA505B-6DCE-4416-8BCE-B82C078A01DB}"/>
              </a:ext>
            </a:extLst>
          </p:cNvPr>
          <p:cNvSpPr>
            <a:spLocks/>
          </p:cNvSpPr>
          <p:nvPr/>
        </p:nvSpPr>
        <p:spPr>
          <a:xfrm rot="5400000">
            <a:off x="7929159" y="2569912"/>
            <a:ext cx="2357925" cy="2377440"/>
          </a:xfrm>
          <a:prstGeom prst="ellipse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143000"/>
                      </a14:imgEffect>
                      <a14:imgEffect>
                        <a14:brightnessContrast contras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7740" t="-11682" r="-39622" b="-12103"/>
            </a:stretch>
          </a:blipFill>
          <a:ln w="69850">
            <a:solidFill>
              <a:srgbClr val="D39F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7A253C-DBDC-44F5-555B-D4870CAFD7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77" y="1430578"/>
            <a:ext cx="6140834" cy="490989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FC22315-0C97-4180-94A9-85147E4BBE9C}"/>
              </a:ext>
            </a:extLst>
          </p:cNvPr>
          <p:cNvSpPr>
            <a:spLocks/>
          </p:cNvSpPr>
          <p:nvPr/>
        </p:nvSpPr>
        <p:spPr>
          <a:xfrm>
            <a:off x="6593214" y="1117224"/>
            <a:ext cx="2238366" cy="2250816"/>
          </a:xfrm>
          <a:prstGeom prst="ellipse">
            <a:avLst/>
          </a:prstGeom>
          <a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colorTemperature colorTemp="5023"/>
                      </a14:imgEffect>
                      <a14:imgEffect>
                        <a14:saturation sat="10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04181" t="-37434" r="-95720" b="-80425"/>
            </a:stretch>
          </a:blipFill>
          <a:ln w="69850">
            <a:solidFill>
              <a:srgbClr val="D39F1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48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National Partners </a:t>
            </a:r>
            <a:r>
              <a:rPr lang="en-US" sz="2000" dirty="0"/>
              <a:t>(600+)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88" y="1478532"/>
            <a:ext cx="1539592" cy="50964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dirty="0">
                <a:latin typeface="Georgia" panose="02040502050405020303" pitchFamily="18" charset="0"/>
              </a:rPr>
              <a:t>Diamond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25C48-8867-F5A6-F54B-0DA382AFC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0" t="17082" r="14464" b="17971"/>
          <a:stretch/>
        </p:blipFill>
        <p:spPr>
          <a:xfrm>
            <a:off x="632106" y="2095550"/>
            <a:ext cx="1067757" cy="7370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728653-A66A-30D1-3F09-398E03CF6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07" y="3200401"/>
            <a:ext cx="1067757" cy="10031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60AB5F-0624-8A9B-691C-3D10853ED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08" y="4761910"/>
            <a:ext cx="1067757" cy="708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52BC63-F76D-A4B5-EB42-1E37071CF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07" y="6011031"/>
            <a:ext cx="1067757" cy="204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F27B87-435B-455E-2919-8B5E5EF59E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003" b="29299"/>
          <a:stretch/>
        </p:blipFill>
        <p:spPr>
          <a:xfrm>
            <a:off x="1929147" y="2095550"/>
            <a:ext cx="1092791" cy="4884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0408BD-65B7-C14C-47D6-779D05702C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893" y="1585667"/>
            <a:ext cx="3473003" cy="17288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66F86E-AB39-FADB-0739-8CF74E1CDE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2188"/>
          <a:stretch/>
        </p:blipFill>
        <p:spPr>
          <a:xfrm>
            <a:off x="7099682" y="3314541"/>
            <a:ext cx="2569888" cy="7830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27BDD8-E337-3010-53C4-23FA071ACE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4573"/>
          <a:stretch/>
        </p:blipFill>
        <p:spPr>
          <a:xfrm>
            <a:off x="3489115" y="4574915"/>
            <a:ext cx="2956066" cy="153775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71B7E6-5060-2853-E268-9C61E0A800B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5427"/>
          <a:stretch/>
        </p:blipFill>
        <p:spPr>
          <a:xfrm>
            <a:off x="7053334" y="4484877"/>
            <a:ext cx="2956066" cy="18473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233F2A4-3396-8F81-D494-12E6475F01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8121"/>
          <a:stretch/>
        </p:blipFill>
        <p:spPr>
          <a:xfrm>
            <a:off x="3857219" y="3314541"/>
            <a:ext cx="2248461" cy="1121176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7405282-FE10-B273-7C25-540E584CCD08}"/>
              </a:ext>
            </a:extLst>
          </p:cNvPr>
          <p:cNvSpPr txBox="1">
            <a:spLocks/>
          </p:cNvSpPr>
          <p:nvPr/>
        </p:nvSpPr>
        <p:spPr>
          <a:xfrm>
            <a:off x="1771723" y="1472975"/>
            <a:ext cx="1539592" cy="5096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latin typeface="Georgia" panose="02040502050405020303" pitchFamily="18" charset="0"/>
              </a:rPr>
              <a:t>Platinum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127A06B-3D30-48F4-3534-6A01F082F3C8}"/>
              </a:ext>
            </a:extLst>
          </p:cNvPr>
          <p:cNvSpPr txBox="1">
            <a:spLocks/>
          </p:cNvSpPr>
          <p:nvPr/>
        </p:nvSpPr>
        <p:spPr>
          <a:xfrm>
            <a:off x="4046416" y="2126495"/>
            <a:ext cx="1092792" cy="5096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dirty="0">
                <a:latin typeface="Georgia" panose="02040502050405020303" pitchFamily="18" charset="0"/>
              </a:rPr>
              <a:t>Gold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B9D78BF-B2F1-12A1-9543-9017867C2C3B}"/>
              </a:ext>
            </a:extLst>
          </p:cNvPr>
          <p:cNvSpPr txBox="1">
            <a:spLocks/>
          </p:cNvSpPr>
          <p:nvPr/>
        </p:nvSpPr>
        <p:spPr>
          <a:xfrm>
            <a:off x="2667508" y="3560696"/>
            <a:ext cx="1067757" cy="7132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dirty="0">
                <a:latin typeface="Georgia" panose="02040502050405020303" pitchFamily="18" charset="0"/>
              </a:rPr>
              <a:t>Silver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D6B740E6-A384-B40F-6D00-E6E39A500487}"/>
              </a:ext>
            </a:extLst>
          </p:cNvPr>
          <p:cNvSpPr txBox="1">
            <a:spLocks/>
          </p:cNvSpPr>
          <p:nvPr/>
        </p:nvSpPr>
        <p:spPr>
          <a:xfrm>
            <a:off x="2531859" y="5050872"/>
            <a:ext cx="1067757" cy="5096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latin typeface="Georgia" panose="02040502050405020303" pitchFamily="18" charset="0"/>
              </a:rPr>
              <a:t>Bronze Level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F870D0B-0A49-197B-4FF3-DDE68CC63C90}"/>
              </a:ext>
            </a:extLst>
          </p:cNvPr>
          <p:cNvCxnSpPr>
            <a:cxnSpLocks/>
          </p:cNvCxnSpPr>
          <p:nvPr/>
        </p:nvCxnSpPr>
        <p:spPr>
          <a:xfrm>
            <a:off x="2667508" y="3200401"/>
            <a:ext cx="73418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92B512-A0D2-F4B4-1732-3D6E97150A69}"/>
              </a:ext>
            </a:extLst>
          </p:cNvPr>
          <p:cNvCxnSpPr>
            <a:cxnSpLocks/>
          </p:cNvCxnSpPr>
          <p:nvPr/>
        </p:nvCxnSpPr>
        <p:spPr>
          <a:xfrm flipV="1">
            <a:off x="2667508" y="4484877"/>
            <a:ext cx="7341892" cy="51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EA3515D-0BCB-3447-644E-B5B235FFA4F0}"/>
              </a:ext>
            </a:extLst>
          </p:cNvPr>
          <p:cNvCxnSpPr>
            <a:cxnSpLocks/>
          </p:cNvCxnSpPr>
          <p:nvPr/>
        </p:nvCxnSpPr>
        <p:spPr>
          <a:xfrm>
            <a:off x="1756393" y="1585667"/>
            <a:ext cx="103187" cy="465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73BC5CB-2DB3-57B7-0AB9-0BC8E61C53D8}"/>
              </a:ext>
            </a:extLst>
          </p:cNvPr>
          <p:cNvSpPr txBox="1"/>
          <p:nvPr/>
        </p:nvSpPr>
        <p:spPr>
          <a:xfrm>
            <a:off x="4499430" y="3599"/>
            <a:ext cx="76925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10"/>
              </a:rPr>
              <a:t>https://www.skillsusa.org/who-we-are/leaders-and-partners/official-partners/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035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State Partners </a:t>
            </a:r>
            <a:r>
              <a:rPr lang="en-US" sz="2000" dirty="0"/>
              <a:t>(50+)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C7C800-9A13-1257-8A24-37076751A8DC}"/>
              </a:ext>
            </a:extLst>
          </p:cNvPr>
          <p:cNvSpPr txBox="1"/>
          <p:nvPr/>
        </p:nvSpPr>
        <p:spPr>
          <a:xfrm>
            <a:off x="5857232" y="2557"/>
            <a:ext cx="6334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https://skillsusawashington.org/who-we-are/partners/</a:t>
            </a:r>
            <a:r>
              <a:rPr lang="en-US" dirty="0"/>
              <a:t>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9DCFA47-DD99-4BAA-A9F8-3895BF6F6F6B}"/>
              </a:ext>
            </a:extLst>
          </p:cNvPr>
          <p:cNvGrpSpPr/>
          <p:nvPr/>
        </p:nvGrpSpPr>
        <p:grpSpPr>
          <a:xfrm>
            <a:off x="650582" y="1425864"/>
            <a:ext cx="9436393" cy="4839956"/>
            <a:chOff x="458732" y="587901"/>
            <a:chExt cx="11273934" cy="58181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4AA1077-7A18-C849-8AC1-7803E456F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732" y="3328426"/>
              <a:ext cx="6837807" cy="307253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306D91-6B73-7019-1A23-F47542114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9042" r="21239"/>
            <a:stretch/>
          </p:blipFill>
          <p:spPr>
            <a:xfrm>
              <a:off x="10357666" y="2454034"/>
              <a:ext cx="1375000" cy="203051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25928F-EF3B-6523-B685-A4E922129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8727" t="19286"/>
            <a:stretch/>
          </p:blipFill>
          <p:spPr>
            <a:xfrm>
              <a:off x="9024056" y="587901"/>
              <a:ext cx="2680617" cy="139067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C73C31-5CEA-E935-16E0-94770A4A5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327" y="622686"/>
              <a:ext cx="7450440" cy="238632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7710EC3-A761-50A6-9FB8-8FC6A0D92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0650" t="17151" r="2688" b="14430"/>
            <a:stretch/>
          </p:blipFill>
          <p:spPr>
            <a:xfrm>
              <a:off x="7977140" y="4852129"/>
              <a:ext cx="1299514" cy="1553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7E5507-B691-508E-74E7-97E8D25FC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627" t="3670" r="60938" b="-3670"/>
            <a:stretch/>
          </p:blipFill>
          <p:spPr>
            <a:xfrm>
              <a:off x="10469861" y="4489455"/>
              <a:ext cx="1213406" cy="19165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6C5612-7194-E814-19C0-864A3CEF1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9457" t="14021" r="63177" b="21452"/>
            <a:stretch/>
          </p:blipFill>
          <p:spPr>
            <a:xfrm>
              <a:off x="8127548" y="622686"/>
              <a:ext cx="847500" cy="83542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79CBAE-C9ED-7A2F-5FC7-39D401CAC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0573" t="16369" r="42061" b="53403"/>
            <a:stretch/>
          </p:blipFill>
          <p:spPr>
            <a:xfrm>
              <a:off x="7889798" y="1566063"/>
              <a:ext cx="1261395" cy="58250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B5C1FC-1B2C-3E78-D246-843D5323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5061" r="81847" b="16855"/>
            <a:stretch/>
          </p:blipFill>
          <p:spPr>
            <a:xfrm>
              <a:off x="7889798" y="2388168"/>
              <a:ext cx="1474197" cy="16099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DA2015-B767-195D-1F59-B0555132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0780" t="8318" r="42978" b="-1"/>
            <a:stretch/>
          </p:blipFill>
          <p:spPr>
            <a:xfrm>
              <a:off x="9224704" y="3804544"/>
              <a:ext cx="1310247" cy="207062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1737397-6265-CAEA-854C-000ADCE2B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24704" y="2714936"/>
              <a:ext cx="1310247" cy="8257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BBFE92-A3BE-799B-8815-A03773B10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83307" r="2758" b="82631"/>
            <a:stretch/>
          </p:blipFill>
          <p:spPr>
            <a:xfrm>
              <a:off x="8010089" y="4179075"/>
              <a:ext cx="1249514" cy="4131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6B7795-E5BB-EDF7-62C0-90A07FB46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38637" y="2025222"/>
              <a:ext cx="717525" cy="68971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C0D96A7-7B83-068F-33D6-CDB3FC013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469861" y="1628094"/>
              <a:ext cx="1094623" cy="74667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CCC6CFB-42C7-9008-8971-054A81D04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21791" y="3053559"/>
              <a:ext cx="1035137" cy="549734"/>
            </a:xfrm>
            <a:prstGeom prst="rect">
              <a:avLst/>
            </a:prstGeom>
          </p:spPr>
        </p:pic>
        <p:sp>
          <p:nvSpPr>
            <p:cNvPr id="21" name="AutoShape 2" descr="Contract Furnishings Mart">
              <a:extLst>
                <a:ext uri="{FF2B5EF4-FFF2-40B4-BE49-F238E27FC236}">
                  <a16:creationId xmlns:a16="http://schemas.microsoft.com/office/drawing/2014/main" id="{1634A986-9856-CE03-6A10-665C1072BBA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F7A7697-74A5-0CAE-1E48-47B16E36D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346170" y="4347337"/>
              <a:ext cx="962097" cy="7215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56FD36-C30A-038F-3882-940A99D78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84769" y="4081997"/>
              <a:ext cx="861566" cy="80792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85A9B88-C47B-E009-0ACD-F3128AED2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099808" y="3060962"/>
              <a:ext cx="1230892" cy="447597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696E1E-A483-C2CD-42DF-B48394FE2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373937" y="2895147"/>
              <a:ext cx="1199512" cy="58332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3C20256-8900-CDF3-554E-AC66CAC74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260630" y="3150630"/>
              <a:ext cx="769443" cy="83654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88BEE2-06BC-C121-D71A-47B7C5706A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677275" y="5943508"/>
              <a:ext cx="1653426" cy="45744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8E21C5B-4438-D531-E024-DECACD311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028824" y="5620978"/>
              <a:ext cx="948316" cy="5083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1596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5EA7-9F9E-5448-9D38-AE2BCE1B5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Divisions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B88D2-0644-DC17-14E3-36A603777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69361" cy="4351338"/>
          </a:xfrm>
        </p:spPr>
        <p:txBody>
          <a:bodyPr/>
          <a:lstStyle/>
          <a:p>
            <a:r>
              <a:rPr lang="en-US" dirty="0"/>
              <a:t>SkillsUSA Washington is divided into three Divisions</a:t>
            </a:r>
          </a:p>
          <a:p>
            <a:r>
              <a:rPr lang="en-US" dirty="0"/>
              <a:t>Middle School</a:t>
            </a:r>
          </a:p>
          <a:p>
            <a:r>
              <a:rPr lang="en-US" dirty="0"/>
              <a:t>High School</a:t>
            </a:r>
          </a:p>
          <a:p>
            <a:r>
              <a:rPr lang="en-US" dirty="0"/>
              <a:t>Post Secondary</a:t>
            </a:r>
          </a:p>
          <a:p>
            <a:pPr lvl="1"/>
            <a:r>
              <a:rPr lang="en-US" dirty="0"/>
              <a:t>Technical College</a:t>
            </a:r>
          </a:p>
          <a:p>
            <a:pPr lvl="1"/>
            <a:r>
              <a:rPr lang="en-US" dirty="0"/>
              <a:t>State College</a:t>
            </a:r>
          </a:p>
          <a:p>
            <a:pPr lvl="1"/>
            <a:r>
              <a:rPr lang="en-US" dirty="0"/>
              <a:t>University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03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SkillsUSA Structure in Washington State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0208BA-1C3B-D36C-21A4-3C263BDDD845}"/>
              </a:ext>
            </a:extLst>
          </p:cNvPr>
          <p:cNvSpPr/>
          <p:nvPr/>
        </p:nvSpPr>
        <p:spPr>
          <a:xfrm>
            <a:off x="7371384" y="2507932"/>
            <a:ext cx="1487834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State Director</a:t>
            </a:r>
          </a:p>
          <a:p>
            <a:pPr algn="ctr"/>
            <a:r>
              <a:rPr lang="en-US" sz="1100" dirty="0"/>
              <a:t>Karmen Warner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AC6F85D-1465-EEAB-E509-91D7BB77029F}"/>
              </a:ext>
            </a:extLst>
          </p:cNvPr>
          <p:cNvSpPr/>
          <p:nvPr/>
        </p:nvSpPr>
        <p:spPr>
          <a:xfrm>
            <a:off x="6253537" y="4162145"/>
            <a:ext cx="1478310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Associate Director</a:t>
            </a:r>
          </a:p>
          <a:p>
            <a:pPr algn="ctr"/>
            <a:r>
              <a:rPr lang="en-US" sz="1200" dirty="0"/>
              <a:t>Courtney Burger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449C6D-2757-F872-D355-4B57D842C989}"/>
              </a:ext>
            </a:extLst>
          </p:cNvPr>
          <p:cNvSpPr/>
          <p:nvPr/>
        </p:nvSpPr>
        <p:spPr>
          <a:xfrm>
            <a:off x="2746086" y="1515510"/>
            <a:ext cx="1892199" cy="618744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Board of Directors</a:t>
            </a:r>
            <a:endParaRPr lang="en-US" sz="11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E9FA71-3596-C503-AA18-887A9AA5EE4F}"/>
              </a:ext>
            </a:extLst>
          </p:cNvPr>
          <p:cNvSpPr/>
          <p:nvPr/>
        </p:nvSpPr>
        <p:spPr>
          <a:xfrm>
            <a:off x="8535221" y="5547927"/>
            <a:ext cx="1478310" cy="618744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State Officers</a:t>
            </a:r>
            <a:endParaRPr lang="en-US" sz="1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9C243C-48B4-BF50-5DA5-F323279D1A7E}"/>
              </a:ext>
            </a:extLst>
          </p:cNvPr>
          <p:cNvSpPr/>
          <p:nvPr/>
        </p:nvSpPr>
        <p:spPr>
          <a:xfrm>
            <a:off x="682906" y="2510655"/>
            <a:ext cx="944537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Georgia" panose="02040502050405020303" pitchFamily="18" charset="0"/>
              </a:rPr>
              <a:t>Central Region</a:t>
            </a:r>
            <a:endParaRPr lang="en-US" sz="8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FC50A2-FD6B-EF2D-41E1-3A9EA27E95A8}"/>
              </a:ext>
            </a:extLst>
          </p:cNvPr>
          <p:cNvSpPr/>
          <p:nvPr/>
        </p:nvSpPr>
        <p:spPr>
          <a:xfrm>
            <a:off x="1699385" y="2510655"/>
            <a:ext cx="944537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Georgia" panose="02040502050405020303" pitchFamily="18" charset="0"/>
              </a:rPr>
              <a:t>Eastern Region</a:t>
            </a:r>
            <a:endParaRPr lang="en-US" sz="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86860CC-285A-4DE7-31FA-28EB4E7264A8}"/>
              </a:ext>
            </a:extLst>
          </p:cNvPr>
          <p:cNvSpPr/>
          <p:nvPr/>
        </p:nvSpPr>
        <p:spPr>
          <a:xfrm>
            <a:off x="5749519" y="2510655"/>
            <a:ext cx="944537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Georgia" panose="02040502050405020303" pitchFamily="18" charset="0"/>
              </a:rPr>
              <a:t>Southwest Region</a:t>
            </a:r>
            <a:endParaRPr lang="en-US" sz="8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6EA179D-A7DF-10C1-8C26-E03945485FA3}"/>
              </a:ext>
            </a:extLst>
          </p:cNvPr>
          <p:cNvSpPr/>
          <p:nvPr/>
        </p:nvSpPr>
        <p:spPr>
          <a:xfrm>
            <a:off x="2715863" y="2510655"/>
            <a:ext cx="944537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Georgia" panose="02040502050405020303" pitchFamily="18" charset="0"/>
              </a:rPr>
              <a:t>Olympic Region</a:t>
            </a:r>
            <a:endParaRPr lang="en-US" sz="800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865B96-06C1-8357-C84E-3E2431736E95}"/>
              </a:ext>
            </a:extLst>
          </p:cNvPr>
          <p:cNvSpPr/>
          <p:nvPr/>
        </p:nvSpPr>
        <p:spPr>
          <a:xfrm>
            <a:off x="3723437" y="2510655"/>
            <a:ext cx="944537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Georgia" panose="02040502050405020303" pitchFamily="18" charset="0"/>
              </a:rPr>
              <a:t>Puget Sound North Region</a:t>
            </a:r>
            <a:endParaRPr lang="en-US" sz="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39503B-4425-E950-2C0A-D048959CA857}"/>
              </a:ext>
            </a:extLst>
          </p:cNvPr>
          <p:cNvSpPr/>
          <p:nvPr/>
        </p:nvSpPr>
        <p:spPr>
          <a:xfrm>
            <a:off x="4747983" y="2510655"/>
            <a:ext cx="944537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latin typeface="Georgia" panose="02040502050405020303" pitchFamily="18" charset="0"/>
              </a:rPr>
              <a:t>Puget Sound South Region</a:t>
            </a:r>
            <a:endParaRPr lang="en-US" sz="8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5B8B533-37D6-1F7F-1359-30138C2720C4}"/>
              </a:ext>
            </a:extLst>
          </p:cNvPr>
          <p:cNvSpPr/>
          <p:nvPr/>
        </p:nvSpPr>
        <p:spPr>
          <a:xfrm>
            <a:off x="682906" y="3365426"/>
            <a:ext cx="944537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Chapters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Schools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Classes</a:t>
            </a:r>
            <a:endParaRPr lang="en-US" sz="105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62D6C64-BA13-3525-710E-FF7E20C96846}"/>
              </a:ext>
            </a:extLst>
          </p:cNvPr>
          <p:cNvSpPr/>
          <p:nvPr/>
        </p:nvSpPr>
        <p:spPr>
          <a:xfrm>
            <a:off x="5793511" y="1515510"/>
            <a:ext cx="1892199" cy="618742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SkillsUSA Washington Apprenticeship Council</a:t>
            </a:r>
            <a:endParaRPr lang="en-US" sz="11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00267DF-1D43-F4AB-A291-C5E2E6D27A94}"/>
              </a:ext>
            </a:extLst>
          </p:cNvPr>
          <p:cNvSpPr/>
          <p:nvPr/>
        </p:nvSpPr>
        <p:spPr>
          <a:xfrm>
            <a:off x="8529300" y="4162145"/>
            <a:ext cx="1478310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Officer Trainer</a:t>
            </a:r>
          </a:p>
          <a:p>
            <a:pPr algn="ctr"/>
            <a:r>
              <a:rPr lang="en-US" sz="1200" dirty="0"/>
              <a:t>David Barragan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CD5C599-92BA-D6D2-EED6-0E2D45370EFB}"/>
              </a:ext>
            </a:extLst>
          </p:cNvPr>
          <p:cNvSpPr/>
          <p:nvPr/>
        </p:nvSpPr>
        <p:spPr>
          <a:xfrm>
            <a:off x="6887093" y="5564067"/>
            <a:ext cx="1478310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Communications</a:t>
            </a:r>
          </a:p>
          <a:p>
            <a:pPr algn="ctr"/>
            <a:r>
              <a:rPr lang="en-US" sz="1200" dirty="0"/>
              <a:t>Veronika </a:t>
            </a:r>
            <a:r>
              <a:rPr lang="en-US" sz="1200" dirty="0" err="1"/>
              <a:t>Zwicke</a:t>
            </a:r>
            <a:endParaRPr lang="en-US" sz="1200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E7A2EB5-38B6-C07F-4B84-C0725EB3C13E}"/>
              </a:ext>
            </a:extLst>
          </p:cNvPr>
          <p:cNvSpPr/>
          <p:nvPr/>
        </p:nvSpPr>
        <p:spPr>
          <a:xfrm>
            <a:off x="5363229" y="5564067"/>
            <a:ext cx="1478310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Accounts Payable</a:t>
            </a:r>
          </a:p>
          <a:p>
            <a:pPr algn="ctr"/>
            <a:r>
              <a:rPr lang="en-US" sz="1200" dirty="0"/>
              <a:t>Kara Krebs</a:t>
            </a:r>
          </a:p>
        </p:txBody>
      </p: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4D46BFA0-8E12-13D4-0E3E-87E3669B8C7F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rot="5400000">
            <a:off x="2235481" y="1053949"/>
            <a:ext cx="376401" cy="2537011"/>
          </a:xfrm>
          <a:prstGeom prst="bentConnector3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F90EEB6-7493-CA21-4485-53FDF1701B04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 rot="5400000">
            <a:off x="2743720" y="1562188"/>
            <a:ext cx="376401" cy="1520532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51BFD91A-5283-24B7-BD64-6D66C1DAE967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rot="5400000">
            <a:off x="3251959" y="2070427"/>
            <a:ext cx="376401" cy="504054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6B19A65E-31EE-7359-5B30-D0578F509836}"/>
              </a:ext>
            </a:extLst>
          </p:cNvPr>
          <p:cNvCxnSpPr>
            <a:cxnSpLocks/>
            <a:stCxn id="6" idx="2"/>
            <a:endCxn id="4" idx="0"/>
          </p:cNvCxnSpPr>
          <p:nvPr/>
        </p:nvCxnSpPr>
        <p:spPr>
          <a:xfrm rot="16200000" flipH="1">
            <a:off x="5716904" y="109535"/>
            <a:ext cx="373678" cy="4423115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D83D3F88-9883-6562-C3D2-1B8EDECF8A0C}"/>
              </a:ext>
            </a:extLst>
          </p:cNvPr>
          <p:cNvCxnSpPr>
            <a:cxnSpLocks/>
            <a:stCxn id="6" idx="3"/>
            <a:endCxn id="19" idx="1"/>
          </p:cNvCxnSpPr>
          <p:nvPr/>
        </p:nvCxnSpPr>
        <p:spPr>
          <a:xfrm flipV="1">
            <a:off x="4638285" y="1824881"/>
            <a:ext cx="1155226" cy="1"/>
          </a:xfrm>
          <a:prstGeom prst="bentConnector3">
            <a:avLst>
              <a:gd name="adj1" fmla="val 50000"/>
            </a:avLst>
          </a:prstGeom>
          <a:ln w="2222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EB9771AA-B831-A26B-C611-DC0DEEF98414}"/>
              </a:ext>
            </a:extLst>
          </p:cNvPr>
          <p:cNvCxnSpPr>
            <a:cxnSpLocks/>
            <a:stCxn id="6" idx="2"/>
            <a:endCxn id="12" idx="0"/>
          </p:cNvCxnSpPr>
          <p:nvPr/>
        </p:nvCxnSpPr>
        <p:spPr>
          <a:xfrm rot="16200000" flipH="1">
            <a:off x="3755746" y="2070694"/>
            <a:ext cx="376401" cy="503520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5DB06042-909D-8211-4C86-615E94AE504E}"/>
              </a:ext>
            </a:extLst>
          </p:cNvPr>
          <p:cNvCxnSpPr>
            <a:cxnSpLocks/>
            <a:stCxn id="6" idx="2"/>
            <a:endCxn id="13" idx="0"/>
          </p:cNvCxnSpPr>
          <p:nvPr/>
        </p:nvCxnSpPr>
        <p:spPr>
          <a:xfrm rot="16200000" flipH="1">
            <a:off x="4268019" y="1558421"/>
            <a:ext cx="376401" cy="1528066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E6651586-855B-4561-93DF-07073ACA8966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 rot="16200000" flipH="1">
            <a:off x="4768787" y="1057653"/>
            <a:ext cx="376401" cy="2529602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32B4A8B-3961-BBD1-0F9C-8CAE565AA2A0}"/>
              </a:ext>
            </a:extLst>
          </p:cNvPr>
          <p:cNvSpPr/>
          <p:nvPr/>
        </p:nvSpPr>
        <p:spPr>
          <a:xfrm>
            <a:off x="1699385" y="3365426"/>
            <a:ext cx="944537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Chapters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Schools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Classes</a:t>
            </a:r>
            <a:endParaRPr lang="en-US" sz="1050" dirty="0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2C813FB-210D-C95F-5817-B158A8ADDF3C}"/>
              </a:ext>
            </a:extLst>
          </p:cNvPr>
          <p:cNvSpPr/>
          <p:nvPr/>
        </p:nvSpPr>
        <p:spPr>
          <a:xfrm>
            <a:off x="2706959" y="3365426"/>
            <a:ext cx="944537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Chapters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Schools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Classes</a:t>
            </a:r>
            <a:endParaRPr lang="en-US" sz="1050" dirty="0"/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8EA6C38-F514-01BE-4667-4350CB6FE183}"/>
              </a:ext>
            </a:extLst>
          </p:cNvPr>
          <p:cNvSpPr/>
          <p:nvPr/>
        </p:nvSpPr>
        <p:spPr>
          <a:xfrm>
            <a:off x="3723438" y="3365426"/>
            <a:ext cx="944537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Chapters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Schools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Classes</a:t>
            </a:r>
            <a:endParaRPr lang="en-US" sz="1050" dirty="0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E033C3C6-1928-DDB2-0CA5-3042ECA5C651}"/>
              </a:ext>
            </a:extLst>
          </p:cNvPr>
          <p:cNvSpPr/>
          <p:nvPr/>
        </p:nvSpPr>
        <p:spPr>
          <a:xfrm>
            <a:off x="4745441" y="3365426"/>
            <a:ext cx="944537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Chapters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Schools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Classes</a:t>
            </a:r>
            <a:endParaRPr lang="en-US" sz="1050" dirty="0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20B18D95-8A62-DD7C-62DF-19A442864916}"/>
              </a:ext>
            </a:extLst>
          </p:cNvPr>
          <p:cNvSpPr/>
          <p:nvPr/>
        </p:nvSpPr>
        <p:spPr>
          <a:xfrm>
            <a:off x="5761920" y="3365426"/>
            <a:ext cx="944537" cy="618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Georgia" panose="02040502050405020303" pitchFamily="18" charset="0"/>
              </a:rPr>
              <a:t>Chapters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Schools</a:t>
            </a:r>
          </a:p>
          <a:p>
            <a:pPr algn="ctr"/>
            <a:r>
              <a:rPr lang="en-US" sz="1100" dirty="0">
                <a:latin typeface="Georgia" panose="02040502050405020303" pitchFamily="18" charset="0"/>
              </a:rPr>
              <a:t>Classes</a:t>
            </a:r>
            <a:endParaRPr lang="en-US" sz="1050" dirty="0"/>
          </a:p>
        </p:txBody>
      </p:sp>
      <p:cxnSp>
        <p:nvCxnSpPr>
          <p:cNvPr id="82" name="Connector: Elbow 81">
            <a:extLst>
              <a:ext uri="{FF2B5EF4-FFF2-40B4-BE49-F238E27FC236}">
                <a16:creationId xmlns:a16="http://schemas.microsoft.com/office/drawing/2014/main" id="{A6400B4D-7DE9-E85D-DEFD-5469489A008C}"/>
              </a:ext>
            </a:extLst>
          </p:cNvPr>
          <p:cNvCxnSpPr>
            <a:cxnSpLocks/>
            <a:stCxn id="4" idx="2"/>
            <a:endCxn id="20" idx="0"/>
          </p:cNvCxnSpPr>
          <p:nvPr/>
        </p:nvCxnSpPr>
        <p:spPr>
          <a:xfrm rot="16200000" flipH="1">
            <a:off x="8174144" y="3067833"/>
            <a:ext cx="1035469" cy="1153154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or: Elbow 84">
            <a:extLst>
              <a:ext uri="{FF2B5EF4-FFF2-40B4-BE49-F238E27FC236}">
                <a16:creationId xmlns:a16="http://schemas.microsoft.com/office/drawing/2014/main" id="{D2402204-A7F9-4BCA-8814-529EF0AA3994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 rot="5400000">
            <a:off x="7036263" y="3083106"/>
            <a:ext cx="1035469" cy="1122609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:a16="http://schemas.microsoft.com/office/drawing/2014/main" id="{E48352AA-569C-32C0-534A-4A107A6AC733}"/>
              </a:ext>
            </a:extLst>
          </p:cNvPr>
          <p:cNvCxnSpPr>
            <a:cxnSpLocks/>
            <a:stCxn id="5" idx="2"/>
            <a:endCxn id="23" idx="0"/>
          </p:cNvCxnSpPr>
          <p:nvPr/>
        </p:nvCxnSpPr>
        <p:spPr>
          <a:xfrm rot="5400000">
            <a:off x="6155949" y="4727324"/>
            <a:ext cx="783178" cy="890308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or: Elbow 93">
            <a:extLst>
              <a:ext uri="{FF2B5EF4-FFF2-40B4-BE49-F238E27FC236}">
                <a16:creationId xmlns:a16="http://schemas.microsoft.com/office/drawing/2014/main" id="{42D8A275-D76E-4FF2-8B91-9CFD43E03958}"/>
              </a:ext>
            </a:extLst>
          </p:cNvPr>
          <p:cNvCxnSpPr>
            <a:cxnSpLocks/>
            <a:stCxn id="5" idx="2"/>
            <a:endCxn id="22" idx="0"/>
          </p:cNvCxnSpPr>
          <p:nvPr/>
        </p:nvCxnSpPr>
        <p:spPr>
          <a:xfrm rot="16200000" flipH="1">
            <a:off x="6917881" y="4855700"/>
            <a:ext cx="783178" cy="633556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Elbow 102">
            <a:extLst>
              <a:ext uri="{FF2B5EF4-FFF2-40B4-BE49-F238E27FC236}">
                <a16:creationId xmlns:a16="http://schemas.microsoft.com/office/drawing/2014/main" id="{05DF4E0E-4DEA-97E5-7021-44E4D80603CF}"/>
              </a:ext>
            </a:extLst>
          </p:cNvPr>
          <p:cNvCxnSpPr>
            <a:cxnSpLocks/>
            <a:stCxn id="20" idx="2"/>
            <a:endCxn id="7" idx="0"/>
          </p:cNvCxnSpPr>
          <p:nvPr/>
        </p:nvCxnSpPr>
        <p:spPr>
          <a:xfrm rot="16200000" flipH="1">
            <a:off x="8887896" y="5161447"/>
            <a:ext cx="767038" cy="5921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6538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404523" cy="4731656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Georgia" panose="02040502050405020303" pitchFamily="18" charset="0"/>
              </a:rPr>
              <a:t>Student - $20 ($12 state, $8 national)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Professional - $ 30 ($10 state, $20 national) – Technical standards included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Regional Dues – defined by region </a:t>
            </a:r>
            <a:r>
              <a:rPr lang="en-US" sz="1800" dirty="0">
                <a:latin typeface="Georgia" panose="02040502050405020303" pitchFamily="18" charset="0"/>
              </a:rPr>
              <a:t>($5 to $10 regional contest fee typ.)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Registration must be paid to receive: 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Access to Career Essentials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Educational resources – Lesson Plans, Activities, Worksheets, Etc.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Technical Standards for competitions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Connect to other instructors in your Career Clusters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Ability to register for competitions (Region, State and Nationals)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C2E72-EF5E-D872-74F9-A3B7AAE530F6}"/>
              </a:ext>
            </a:extLst>
          </p:cNvPr>
          <p:cNvSpPr txBox="1"/>
          <p:nvPr/>
        </p:nvSpPr>
        <p:spPr>
          <a:xfrm>
            <a:off x="6072205" y="-42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https://skillsusawashington.org/events/month/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4366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Dates and Events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404523" cy="4731656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October 25</a:t>
            </a:r>
            <a:r>
              <a:rPr lang="en-US" baseline="30000" dirty="0">
                <a:latin typeface="Georgia" panose="02040502050405020303" pitchFamily="18" charset="0"/>
              </a:rPr>
              <a:t>th</a:t>
            </a:r>
            <a:r>
              <a:rPr lang="en-US" dirty="0">
                <a:latin typeface="Georgia" panose="02040502050405020303" pitchFamily="18" charset="0"/>
              </a:rPr>
              <a:t> &amp; 26</a:t>
            </a:r>
            <a:r>
              <a:rPr lang="en-US" baseline="30000" dirty="0">
                <a:latin typeface="Georgia" panose="02040502050405020303" pitchFamily="18" charset="0"/>
              </a:rPr>
              <a:t>th</a:t>
            </a:r>
            <a:r>
              <a:rPr lang="en-US" dirty="0">
                <a:latin typeface="Georgia" panose="02040502050405020303" pitchFamily="18" charset="0"/>
              </a:rPr>
              <a:t> - Fall Leadership Camp (Black Diamond, WA)</a:t>
            </a:r>
          </a:p>
          <a:p>
            <a:r>
              <a:rPr lang="en-US" dirty="0">
                <a:latin typeface="Georgia" panose="02040502050405020303" pitchFamily="18" charset="0"/>
              </a:rPr>
              <a:t>November 22</a:t>
            </a:r>
            <a:r>
              <a:rPr lang="en-US" baseline="30000" dirty="0">
                <a:latin typeface="Georgia" panose="02040502050405020303" pitchFamily="18" charset="0"/>
              </a:rPr>
              <a:t>nd</a:t>
            </a:r>
            <a:r>
              <a:rPr lang="en-US" dirty="0">
                <a:latin typeface="Georgia" panose="02040502050405020303" pitchFamily="18" charset="0"/>
              </a:rPr>
              <a:t> – Regional Contest Host Commitment Deadline</a:t>
            </a:r>
          </a:p>
          <a:p>
            <a:r>
              <a:rPr lang="en-US" dirty="0">
                <a:latin typeface="Georgia" panose="02040502050405020303" pitchFamily="18" charset="0"/>
              </a:rPr>
              <a:t>March 27</a:t>
            </a:r>
            <a:r>
              <a:rPr lang="en-US" baseline="30000" dirty="0">
                <a:latin typeface="Georgia" panose="02040502050405020303" pitchFamily="18" charset="0"/>
              </a:rPr>
              <a:t>th</a:t>
            </a:r>
            <a:r>
              <a:rPr lang="en-US" dirty="0">
                <a:latin typeface="Georgia" panose="02040502050405020303" pitchFamily="18" charset="0"/>
              </a:rPr>
              <a:t> to 29</a:t>
            </a:r>
            <a:r>
              <a:rPr lang="en-US" baseline="30000" dirty="0">
                <a:latin typeface="Georgia" panose="02040502050405020303" pitchFamily="18" charset="0"/>
              </a:rPr>
              <a:t>th</a:t>
            </a:r>
            <a:r>
              <a:rPr lang="en-US" dirty="0">
                <a:latin typeface="Georgia" panose="02040502050405020303" pitchFamily="18" charset="0"/>
              </a:rPr>
              <a:t> – State Leadership and Skills Conference (Lakewood, WA)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October 1</a:t>
            </a:r>
            <a:r>
              <a:rPr lang="en-US" baseline="30000" dirty="0">
                <a:latin typeface="Georgia" panose="02040502050405020303" pitchFamily="18" charset="0"/>
              </a:rPr>
              <a:t>st</a:t>
            </a:r>
            <a:r>
              <a:rPr lang="en-US" dirty="0">
                <a:latin typeface="Georgia" panose="02040502050405020303" pitchFamily="18" charset="0"/>
              </a:rPr>
              <a:t> – SkillsUSA 101: (todays training)</a:t>
            </a:r>
          </a:p>
          <a:p>
            <a:r>
              <a:rPr lang="en-US" dirty="0">
                <a:latin typeface="Georgia" panose="02040502050405020303" pitchFamily="18" charset="0"/>
              </a:rPr>
              <a:t>October 3</a:t>
            </a:r>
            <a:r>
              <a:rPr lang="en-US" baseline="30000" dirty="0">
                <a:latin typeface="Georgia" panose="02040502050405020303" pitchFamily="18" charset="0"/>
              </a:rPr>
              <a:t>rd</a:t>
            </a:r>
            <a:r>
              <a:rPr lang="en-US" dirty="0">
                <a:latin typeface="Georgia" panose="02040502050405020303" pitchFamily="18" charset="0"/>
              </a:rPr>
              <a:t> - SkillsUSA Chapter of Excellence Program and Applications</a:t>
            </a:r>
          </a:p>
          <a:p>
            <a:r>
              <a:rPr lang="en-US" dirty="0">
                <a:latin typeface="Georgia" panose="02040502050405020303" pitchFamily="18" charset="0"/>
              </a:rPr>
              <a:t>October 8</a:t>
            </a:r>
            <a:r>
              <a:rPr lang="en-US" baseline="30000" dirty="0">
                <a:latin typeface="Georgia" panose="02040502050405020303" pitchFamily="18" charset="0"/>
              </a:rPr>
              <a:t>th</a:t>
            </a:r>
            <a:r>
              <a:rPr lang="en-US" dirty="0">
                <a:latin typeface="Georgia" panose="02040502050405020303" pitchFamily="18" charset="0"/>
              </a:rPr>
              <a:t> - Advisor Training – Preparing for Regional Competitions</a:t>
            </a:r>
          </a:p>
          <a:p>
            <a:r>
              <a:rPr lang="en-US" dirty="0">
                <a:latin typeface="Georgia" panose="02040502050405020303" pitchFamily="18" charset="0"/>
              </a:rPr>
              <a:t>October 10</a:t>
            </a:r>
            <a:r>
              <a:rPr lang="en-US" baseline="30000" dirty="0">
                <a:latin typeface="Georgia" panose="02040502050405020303" pitchFamily="18" charset="0"/>
              </a:rPr>
              <a:t>th</a:t>
            </a:r>
            <a:r>
              <a:rPr lang="en-US" dirty="0">
                <a:latin typeface="Georgia" panose="02040502050405020303" pitchFamily="18" charset="0"/>
              </a:rPr>
              <a:t> - Advisor Training – SkillsUSA Advanced – Teaching Tools </a:t>
            </a:r>
          </a:p>
          <a:p>
            <a:r>
              <a:rPr lang="en-US" dirty="0">
                <a:latin typeface="Georgia" panose="02040502050405020303" pitchFamily="18" charset="0"/>
              </a:rPr>
              <a:t>October 15</a:t>
            </a:r>
            <a:r>
              <a:rPr lang="en-US" baseline="30000" dirty="0">
                <a:latin typeface="Georgia" panose="02040502050405020303" pitchFamily="18" charset="0"/>
              </a:rPr>
              <a:t>th</a:t>
            </a:r>
            <a:r>
              <a:rPr lang="en-US" dirty="0">
                <a:latin typeface="Georgia" panose="02040502050405020303" pitchFamily="18" charset="0"/>
              </a:rPr>
              <a:t> – Advisor Training – Embracing DEI in the CTE Classroom</a:t>
            </a:r>
          </a:p>
          <a:p>
            <a:r>
              <a:rPr lang="en-US" dirty="0">
                <a:latin typeface="Georgia" panose="02040502050405020303" pitchFamily="18" charset="0"/>
              </a:rPr>
              <a:t>October 17</a:t>
            </a:r>
            <a:r>
              <a:rPr lang="en-US" baseline="30000" dirty="0">
                <a:latin typeface="Georgia" panose="02040502050405020303" pitchFamily="18" charset="0"/>
              </a:rPr>
              <a:t>th</a:t>
            </a:r>
            <a:r>
              <a:rPr lang="en-US" dirty="0">
                <a:latin typeface="Georgia" panose="02040502050405020303" pitchFamily="18" charset="0"/>
              </a:rPr>
              <a:t> – Advisor Training – Integrating SkillsUSA into your Classroom Framework</a:t>
            </a:r>
          </a:p>
          <a:p>
            <a:r>
              <a:rPr lang="en-US" dirty="0">
                <a:latin typeface="Georgia" panose="02040502050405020303" pitchFamily="18" charset="0"/>
              </a:rPr>
              <a:t>October 22</a:t>
            </a:r>
            <a:r>
              <a:rPr lang="en-US" baseline="30000" dirty="0">
                <a:latin typeface="Georgia" panose="02040502050405020303" pitchFamily="18" charset="0"/>
              </a:rPr>
              <a:t>nd</a:t>
            </a:r>
            <a:r>
              <a:rPr lang="en-US" dirty="0">
                <a:latin typeface="Georgia" panose="02040502050405020303" pitchFamily="18" charset="0"/>
              </a:rPr>
              <a:t> – Round Table: Statewide Support for Advisors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2C2E72-EF5E-D872-74F9-A3B7AAE530F6}"/>
              </a:ext>
            </a:extLst>
          </p:cNvPr>
          <p:cNvSpPr txBox="1"/>
          <p:nvPr/>
        </p:nvSpPr>
        <p:spPr>
          <a:xfrm>
            <a:off x="6072205" y="-42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https://skillsusawashington.org/events/month/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9092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Start Strong - Resources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609" y="4150977"/>
            <a:ext cx="9404523" cy="44090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>
                <a:latin typeface="Georgia" panose="02040502050405020303" pitchFamily="18" charset="0"/>
              </a:rPr>
              <a:t>Advisor Resources located at </a:t>
            </a:r>
            <a:r>
              <a:rPr lang="en-US" sz="1600" dirty="0">
                <a:latin typeface="Georgia" panose="02040502050405020303" pitchFamily="18" charset="0"/>
                <a:hlinkClick r:id="rId2"/>
              </a:rPr>
              <a:t>https://skillsusawashington.org/resources/advisors/</a:t>
            </a:r>
            <a:endParaRPr lang="en-US" dirty="0">
              <a:latin typeface="Georgia" panose="02040502050405020303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176349-C05D-4D7B-EFE6-C59EC883E26B}"/>
              </a:ext>
            </a:extLst>
          </p:cNvPr>
          <p:cNvGrpSpPr/>
          <p:nvPr/>
        </p:nvGrpSpPr>
        <p:grpSpPr>
          <a:xfrm>
            <a:off x="600609" y="1428605"/>
            <a:ext cx="9495963" cy="2722372"/>
            <a:chOff x="600609" y="1428605"/>
            <a:chExt cx="9495963" cy="272237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DFD4813-B3C2-7F7D-B41B-D3DECB39F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609" y="1428605"/>
              <a:ext cx="9495963" cy="2722372"/>
            </a:xfrm>
            <a:prstGeom prst="rect">
              <a:avLst/>
            </a:prstGeom>
          </p:spPr>
        </p:pic>
        <p:sp>
          <p:nvSpPr>
            <p:cNvPr id="6" name="Rectangle 5">
              <a:hlinkClick r:id="rId4"/>
              <a:extLst>
                <a:ext uri="{FF2B5EF4-FFF2-40B4-BE49-F238E27FC236}">
                  <a16:creationId xmlns:a16="http://schemas.microsoft.com/office/drawing/2014/main" id="{136D6F0E-F81B-4548-BF94-19A2D8E9D9D7}"/>
                </a:ext>
              </a:extLst>
            </p:cNvPr>
            <p:cNvSpPr/>
            <p:nvPr/>
          </p:nvSpPr>
          <p:spPr>
            <a:xfrm>
              <a:off x="5449824" y="316382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hlinkClick r:id="rId5"/>
              <a:extLst>
                <a:ext uri="{FF2B5EF4-FFF2-40B4-BE49-F238E27FC236}">
                  <a16:creationId xmlns:a16="http://schemas.microsoft.com/office/drawing/2014/main" id="{B9DE2395-14DB-5C47-EF08-6CF81E98691E}"/>
                </a:ext>
              </a:extLst>
            </p:cNvPr>
            <p:cNvSpPr/>
            <p:nvPr/>
          </p:nvSpPr>
          <p:spPr>
            <a:xfrm>
              <a:off x="5449824" y="343814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hlinkClick r:id="rId2"/>
              <a:extLst>
                <a:ext uri="{FF2B5EF4-FFF2-40B4-BE49-F238E27FC236}">
                  <a16:creationId xmlns:a16="http://schemas.microsoft.com/office/drawing/2014/main" id="{504D0410-2630-E70E-D72C-B18EED33EBD7}"/>
                </a:ext>
              </a:extLst>
            </p:cNvPr>
            <p:cNvSpPr/>
            <p:nvPr/>
          </p:nvSpPr>
          <p:spPr>
            <a:xfrm>
              <a:off x="5449824" y="371246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hlinkClick r:id="rId6"/>
              <a:extLst>
                <a:ext uri="{FF2B5EF4-FFF2-40B4-BE49-F238E27FC236}">
                  <a16:creationId xmlns:a16="http://schemas.microsoft.com/office/drawing/2014/main" id="{95D1BB9E-6294-4FED-CB20-AFAF767D713D}"/>
                </a:ext>
              </a:extLst>
            </p:cNvPr>
            <p:cNvSpPr/>
            <p:nvPr/>
          </p:nvSpPr>
          <p:spPr>
            <a:xfrm>
              <a:off x="7773198" y="316382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hlinkClick r:id="rId7"/>
              <a:extLst>
                <a:ext uri="{FF2B5EF4-FFF2-40B4-BE49-F238E27FC236}">
                  <a16:creationId xmlns:a16="http://schemas.microsoft.com/office/drawing/2014/main" id="{52D574C5-AFA9-0672-6BAD-E292D4482A73}"/>
                </a:ext>
              </a:extLst>
            </p:cNvPr>
            <p:cNvSpPr/>
            <p:nvPr/>
          </p:nvSpPr>
          <p:spPr>
            <a:xfrm>
              <a:off x="7773198" y="3429000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hlinkClick r:id="rId8"/>
              <a:extLst>
                <a:ext uri="{FF2B5EF4-FFF2-40B4-BE49-F238E27FC236}">
                  <a16:creationId xmlns:a16="http://schemas.microsoft.com/office/drawing/2014/main" id="{429E9E63-66A8-BAE4-68D9-7062B3C66546}"/>
                </a:ext>
              </a:extLst>
            </p:cNvPr>
            <p:cNvSpPr/>
            <p:nvPr/>
          </p:nvSpPr>
          <p:spPr>
            <a:xfrm>
              <a:off x="7773198" y="3712464"/>
              <a:ext cx="1719072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699D21-365A-8E15-254A-289BDCDA0D32}"/>
              </a:ext>
            </a:extLst>
          </p:cNvPr>
          <p:cNvSpPr txBox="1">
            <a:spLocks/>
          </p:cNvSpPr>
          <p:nvPr/>
        </p:nvSpPr>
        <p:spPr>
          <a:xfrm>
            <a:off x="682906" y="4591878"/>
            <a:ext cx="5626454" cy="1760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>
                <a:latin typeface="Georgia" panose="02040502050405020303" pitchFamily="18" charset="0"/>
              </a:rPr>
              <a:t>Familiarize yourself with SkillsUSA 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Secure Support from Administration and other Advisors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Register: Contact the State office to file Chapter Paperwork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Build Leadership Team</a:t>
            </a:r>
          </a:p>
          <a:p>
            <a:pPr lvl="2"/>
            <a:r>
              <a:rPr lang="en-US" sz="1400" dirty="0">
                <a:latin typeface="Georgia" panose="02040502050405020303" pitchFamily="18" charset="0"/>
              </a:rPr>
              <a:t>Elect Chapter Officers</a:t>
            </a:r>
          </a:p>
          <a:p>
            <a:pPr lvl="2"/>
            <a:r>
              <a:rPr lang="en-US" sz="1400" dirty="0">
                <a:latin typeface="Georgia" panose="02040502050405020303" pitchFamily="18" charset="0"/>
              </a:rPr>
              <a:t>Advisor Training – State and National Option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93EAA0-E49D-BF51-6E1D-AF828E0A3181}"/>
              </a:ext>
            </a:extLst>
          </p:cNvPr>
          <p:cNvSpPr txBox="1">
            <a:spLocks/>
          </p:cNvSpPr>
          <p:nvPr/>
        </p:nvSpPr>
        <p:spPr>
          <a:xfrm>
            <a:off x="6095999" y="4591878"/>
            <a:ext cx="3991429" cy="16399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400" dirty="0">
                <a:latin typeface="Georgia" panose="02040502050405020303" pitchFamily="18" charset="0"/>
              </a:rPr>
              <a:t>Create a Program of Work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Promote and Recruit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Hold Chapter Meetings</a:t>
            </a:r>
          </a:p>
          <a:p>
            <a:pPr lvl="1"/>
            <a:r>
              <a:rPr lang="en-US" sz="1400" dirty="0">
                <a:latin typeface="Georgia" panose="02040502050405020303" pitchFamily="18" charset="0"/>
              </a:rPr>
              <a:t>Engage in Activities</a:t>
            </a:r>
          </a:p>
          <a:p>
            <a:pPr lvl="2"/>
            <a:r>
              <a:rPr lang="en-US" sz="1400" dirty="0">
                <a:latin typeface="Georgia" panose="02040502050405020303" pitchFamily="18" charset="0"/>
              </a:rPr>
              <a:t>Competitions and Events</a:t>
            </a:r>
          </a:p>
          <a:p>
            <a:pPr lvl="2"/>
            <a:r>
              <a:rPr lang="en-US" sz="1400" dirty="0">
                <a:latin typeface="Georgia" panose="02040502050405020303" pitchFamily="18" charset="0"/>
              </a:rPr>
              <a:t>Extended Learning Activities</a:t>
            </a:r>
          </a:p>
          <a:p>
            <a:pPr lvl="1"/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80DCBF-80B5-2514-77E8-7B5C80F23D2C}"/>
              </a:ext>
            </a:extLst>
          </p:cNvPr>
          <p:cNvSpPr txBox="1"/>
          <p:nvPr/>
        </p:nvSpPr>
        <p:spPr>
          <a:xfrm>
            <a:off x="6096000" y="699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latin typeface="Georgia" panose="02040502050405020303" pitchFamily="18" charset="0"/>
                <a:hlinkClick r:id="rId2"/>
              </a:rPr>
              <a:t>https://skillsusawashington.org/resources/advisors/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32E15-5175-F2BC-E527-5D4F518063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928" y="1478710"/>
            <a:ext cx="4669694" cy="261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386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to Start Strong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404523" cy="4731656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dirty="0">
                <a:latin typeface="Georgia" panose="02040502050405020303" pitchFamily="18" charset="0"/>
              </a:rPr>
              <a:t>Tips for early success:</a:t>
            </a:r>
          </a:p>
          <a:p>
            <a:pPr lvl="1"/>
            <a:r>
              <a:rPr lang="en-US" b="1" dirty="0">
                <a:latin typeface="Georgia" panose="02040502050405020303" pitchFamily="18" charset="0"/>
              </a:rPr>
              <a:t>Understand this shouldn’t be more work, rather a redirection of what you are already doing only with resources</a:t>
            </a:r>
          </a:p>
          <a:p>
            <a:pPr lvl="1"/>
            <a:endParaRPr lang="en-US" sz="1100" b="1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Contact your regional coordinator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Start small with focus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Identify contests you can support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Identify students who have an interest in leadership </a:t>
            </a:r>
            <a:r>
              <a:rPr lang="en-US" u="sng" dirty="0">
                <a:latin typeface="Georgia" panose="02040502050405020303" pitchFamily="18" charset="0"/>
              </a:rPr>
              <a:t>and</a:t>
            </a:r>
            <a:r>
              <a:rPr lang="en-US" dirty="0">
                <a:latin typeface="Georgia" panose="02040502050405020303" pitchFamily="18" charset="0"/>
              </a:rPr>
              <a:t> competition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Build your core\legacy students (returning next year)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Volunteer to judge contests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Utilize your Regional Coordinator and State Office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826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Gaining School Administration Support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404523" cy="47316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</a:rPr>
              <a:t>Share the benefits of SkillsUSA membership</a:t>
            </a:r>
          </a:p>
          <a:p>
            <a:pPr marL="0" indent="0">
              <a:buNone/>
            </a:pPr>
            <a:endParaRPr lang="en-US" sz="14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Majority of SkillsUSA members feel engaged in coursework that prepares them for higher education or careers by teaching.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Responsibility: 66%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Work Ethic: 60%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Teamwork: 59%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Communication: 55%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Decision Making: 43%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Professionalism: 47%</a:t>
            </a:r>
          </a:p>
          <a:p>
            <a:endParaRPr lang="en-US" sz="14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Academic and Career Impact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Positive Influence on GPA: 53%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Career Understanding: 58%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Future Education Plans: 41%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Academic Preparation for Career: 36%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Desire to Own a Business: 17%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8772C-894E-1D15-35A5-F92004FFA493}"/>
              </a:ext>
            </a:extLst>
          </p:cNvPr>
          <p:cNvSpPr txBox="1"/>
          <p:nvPr/>
        </p:nvSpPr>
        <p:spPr>
          <a:xfrm>
            <a:off x="682905" y="6348822"/>
            <a:ext cx="940452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provided by: National Research Center for College and University Admissions (NRCCUA)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A24CA3-E29F-2024-0467-8CE11D7A77F8}"/>
              </a:ext>
            </a:extLst>
          </p:cNvPr>
          <p:cNvSpPr txBox="1"/>
          <p:nvPr/>
        </p:nvSpPr>
        <p:spPr>
          <a:xfrm>
            <a:off x="4847770" y="-1468"/>
            <a:ext cx="7344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https://www.skillsusa.org/news/national-research-center-data-shows-skillsusa-members-are-learning-essential-skills-and-developing-career-plans/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2948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06853F8-FAD0-4091-9D6C-AF51C0F22D0D}"/>
              </a:ext>
            </a:extLst>
          </p:cNvPr>
          <p:cNvSpPr txBox="1">
            <a:spLocks/>
          </p:cNvSpPr>
          <p:nvPr/>
        </p:nvSpPr>
        <p:spPr>
          <a:xfrm>
            <a:off x="581890" y="1433945"/>
            <a:ext cx="9563596" cy="4177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>SkillsUSA 101: Starting Strong 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A New Adviser’s Guide to SkillsUSA, from Introduction to Integration</a:t>
            </a:r>
            <a:endParaRPr 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17881F0-E053-4CD4-A590-56029EBFAE57}"/>
              </a:ext>
            </a:extLst>
          </p:cNvPr>
          <p:cNvSpPr txBox="1">
            <a:spLocks/>
          </p:cNvSpPr>
          <p:nvPr/>
        </p:nvSpPr>
        <p:spPr>
          <a:xfrm>
            <a:off x="581891" y="5771535"/>
            <a:ext cx="9563595" cy="510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chemeClr val="tx1"/>
                </a:solidFill>
              </a:rPr>
              <a:t>October 1</a:t>
            </a:r>
            <a:r>
              <a:rPr lang="en-US" b="1" baseline="30000" dirty="0">
                <a:solidFill>
                  <a:schemeClr val="tx1"/>
                </a:solidFill>
              </a:rPr>
              <a:t>st</a:t>
            </a:r>
            <a:r>
              <a:rPr lang="en-US" b="1" dirty="0">
                <a:solidFill>
                  <a:schemeClr val="tx1"/>
                </a:solidFill>
              </a:rPr>
              <a:t>, 2024 - Virtual</a:t>
            </a:r>
            <a:r>
              <a:rPr lang="en-US" b="1" baseline="30000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3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Gaining School Administration Support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7" y="2296199"/>
            <a:ext cx="4606724" cy="4046543"/>
          </a:xfrm>
        </p:spPr>
        <p:txBody>
          <a:bodyPr>
            <a:noAutofit/>
          </a:bodyPr>
          <a:lstStyle/>
          <a:p>
            <a:r>
              <a:rPr lang="en-US" sz="2200" dirty="0">
                <a:latin typeface="Georgia" panose="02040502050405020303" pitchFamily="18" charset="0"/>
              </a:rPr>
              <a:t>Career and Education Plans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Technical Field Career: 55%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Four-Year College: 40%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Technical College: 14%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Community College: 12%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Military: 6%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Apprenticeship/Certification: 4%</a:t>
            </a:r>
          </a:p>
          <a:p>
            <a:pPr lvl="1"/>
            <a:r>
              <a:rPr lang="en-US" sz="2000" dirty="0">
                <a:latin typeface="Georgia" panose="02040502050405020303" pitchFamily="18" charset="0"/>
              </a:rPr>
              <a:t>Work After High School: 4%</a:t>
            </a:r>
          </a:p>
          <a:p>
            <a:endParaRPr lang="en-US" sz="2200" dirty="0">
              <a:latin typeface="Georgia" panose="02040502050405020303" pitchFamily="18" charset="0"/>
            </a:endParaRPr>
          </a:p>
          <a:p>
            <a:endParaRPr lang="en-US" sz="2200" dirty="0">
              <a:latin typeface="Georgia" panose="02040502050405020303" pitchFamily="18" charset="0"/>
            </a:endParaRPr>
          </a:p>
          <a:p>
            <a:endParaRPr lang="en-US" sz="2200" dirty="0">
              <a:latin typeface="Georgia" panose="02040502050405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8772C-894E-1D15-35A5-F92004FFA493}"/>
              </a:ext>
            </a:extLst>
          </p:cNvPr>
          <p:cNvSpPr txBox="1"/>
          <p:nvPr/>
        </p:nvSpPr>
        <p:spPr>
          <a:xfrm>
            <a:off x="682905" y="6348822"/>
            <a:ext cx="940452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provided by: National Research Center for College and University Admissions (NRCCUA)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923813-1C5F-49C8-CA89-2A018C6204B3}"/>
              </a:ext>
            </a:extLst>
          </p:cNvPr>
          <p:cNvSpPr txBox="1"/>
          <p:nvPr/>
        </p:nvSpPr>
        <p:spPr>
          <a:xfrm>
            <a:off x="5385166" y="2313477"/>
            <a:ext cx="4797798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SkillsUSA Opportunities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Work-Based Learning: 37%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Competitive Skills Events: 30%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Community Service: 19%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Professional Development: 13%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Leadership Roles: 7%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Student Demographics and Performance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Gender: 58% male, 42% female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B Average: 54%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A Average: 32%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9B7592-A849-9C6E-FFDE-24F3BC2116C4}"/>
              </a:ext>
            </a:extLst>
          </p:cNvPr>
          <p:cNvSpPr txBox="1">
            <a:spLocks/>
          </p:cNvSpPr>
          <p:nvPr/>
        </p:nvSpPr>
        <p:spPr>
          <a:xfrm>
            <a:off x="682907" y="1624788"/>
            <a:ext cx="9308983" cy="375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200" dirty="0">
                <a:latin typeface="Georgia" panose="02040502050405020303" pitchFamily="18" charset="0"/>
              </a:rPr>
              <a:t>SkillsUSA members Future Plans and Opportunities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F939E-51E0-8773-B0DB-D702177E7621}"/>
              </a:ext>
            </a:extLst>
          </p:cNvPr>
          <p:cNvSpPr txBox="1"/>
          <p:nvPr/>
        </p:nvSpPr>
        <p:spPr>
          <a:xfrm>
            <a:off x="4847770" y="-1468"/>
            <a:ext cx="7344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https://www.skillsusa.org/news/national-research-center-data-shows-skillsusa-members-are-learning-essential-skills-and-developing-career-plans/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0735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Gaining School Administration Support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08772C-894E-1D15-35A5-F92004FFA493}"/>
              </a:ext>
            </a:extLst>
          </p:cNvPr>
          <p:cNvSpPr txBox="1"/>
          <p:nvPr/>
        </p:nvSpPr>
        <p:spPr>
          <a:xfrm>
            <a:off x="682905" y="6348822"/>
            <a:ext cx="9404523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 provided by: National Research Center for College and University Admissions (NRCCUA)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75E002-D8B5-5328-57D5-EACB17B74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5" y="1867883"/>
            <a:ext cx="9404523" cy="387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2A5B18-B3E6-D686-6527-CA01AA393212}"/>
              </a:ext>
            </a:extLst>
          </p:cNvPr>
          <p:cNvSpPr txBox="1"/>
          <p:nvPr/>
        </p:nvSpPr>
        <p:spPr>
          <a:xfrm>
            <a:off x="3396343" y="41959"/>
            <a:ext cx="8795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https://skillsusachampions.org/2023/01/new-report-highlights-the-skillsusa-advantage/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4124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Highlighting SkillsUSA Benefits to Students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404523" cy="4731656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Academic and career benefits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Enhanced Career Readiness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Improved Academic Performance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Networking and Career Opportunities</a:t>
            </a:r>
          </a:p>
          <a:p>
            <a:pPr lvl="2"/>
            <a:endParaRPr lang="en-US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Personal and professional growth opportunities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Leadership Development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Professionalism and Ethics 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Confidence and Public Speaking</a:t>
            </a:r>
          </a:p>
          <a:p>
            <a:pPr lvl="2"/>
            <a:endParaRPr lang="en-US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Success stories and testimonials</a:t>
            </a:r>
          </a:p>
          <a:p>
            <a:pPr lvl="2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hlinkClick r:id="rId3"/>
              </a:rPr>
              <a:t>Watch on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  <a:hlinkClick r:id="rId3"/>
              </a:rPr>
              <a:t>Youtube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060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1422400"/>
            <a:ext cx="9564914" cy="4891314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SkillsUSA </a:t>
            </a: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Framework</a:t>
            </a: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&amp; </a:t>
            </a:r>
            <a:b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Curriculum</a:t>
            </a:r>
          </a:p>
        </p:txBody>
      </p:sp>
    </p:spTree>
    <p:extLst>
      <p:ext uri="{BB962C8B-B14F-4D97-AF65-F5344CB8AC3E}">
        <p14:creationId xmlns:p14="http://schemas.microsoft.com/office/powerpoint/2010/main" val="1794500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Integrating SkillsUSA Curriculum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7" y="1611087"/>
            <a:ext cx="9404522" cy="4731656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What am I already doing 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Can I identify the activity as SkillsUSA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Is what I am doing better than SkillsUSA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Is what I am doing aligned to local industry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Am I already providing SkillsUSA without knowing it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Should I re-invent the wheel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10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SkillsUSA Framework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B07670-DD87-300A-F20A-AD87FC3E5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44" y="1315470"/>
            <a:ext cx="5689602" cy="5275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https://www.skillsusa.org/about/skillsusa-framework/</a:t>
            </a:r>
            <a:r>
              <a:rPr lang="en-US" dirty="0"/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F80251-C902-B5F2-4EE4-BDECF29F7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3294007" cy="2090056"/>
          </a:xfrm>
        </p:spPr>
        <p:txBody>
          <a:bodyPr>
            <a:norm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Computer and Technology Literacy</a:t>
            </a:r>
          </a:p>
          <a:p>
            <a:r>
              <a:rPr lang="en-US" sz="1400" dirty="0">
                <a:latin typeface="Georgia" panose="02040502050405020303" pitchFamily="18" charset="0"/>
              </a:rPr>
              <a:t>Job-Specific Skills</a:t>
            </a:r>
          </a:p>
          <a:p>
            <a:r>
              <a:rPr lang="en-US" sz="1400" dirty="0">
                <a:latin typeface="Georgia" panose="02040502050405020303" pitchFamily="18" charset="0"/>
              </a:rPr>
              <a:t>Safety and Health</a:t>
            </a:r>
          </a:p>
          <a:p>
            <a:r>
              <a:rPr lang="en-US" sz="1400" dirty="0">
                <a:latin typeface="Georgia" panose="02040502050405020303" pitchFamily="18" charset="0"/>
              </a:rPr>
              <a:t>Service Orientation</a:t>
            </a:r>
          </a:p>
          <a:p>
            <a:r>
              <a:rPr lang="en-US" sz="1400" dirty="0">
                <a:latin typeface="Georgia" panose="02040502050405020303" pitchFamily="18" charset="0"/>
              </a:rPr>
              <a:t>Professional Development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B4E9C9-C789-857F-26DD-D085844A9FBE}"/>
              </a:ext>
            </a:extLst>
          </p:cNvPr>
          <p:cNvSpPr txBox="1">
            <a:spLocks/>
          </p:cNvSpPr>
          <p:nvPr/>
        </p:nvSpPr>
        <p:spPr>
          <a:xfrm>
            <a:off x="6923314" y="1444172"/>
            <a:ext cx="3168226" cy="2090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Georgia" panose="02040502050405020303" pitchFamily="18" charset="0"/>
              </a:rPr>
              <a:t>Integrity</a:t>
            </a:r>
          </a:p>
          <a:p>
            <a:r>
              <a:rPr lang="en-US" sz="1400" dirty="0">
                <a:latin typeface="Georgia" panose="02040502050405020303" pitchFamily="18" charset="0"/>
              </a:rPr>
              <a:t>Work Ethic</a:t>
            </a:r>
          </a:p>
          <a:p>
            <a:r>
              <a:rPr lang="en-US" sz="1400" dirty="0">
                <a:latin typeface="Georgia" panose="02040502050405020303" pitchFamily="18" charset="0"/>
              </a:rPr>
              <a:t>Professionalism</a:t>
            </a:r>
          </a:p>
          <a:p>
            <a:r>
              <a:rPr lang="en-US" sz="1400" dirty="0">
                <a:latin typeface="Georgia" panose="02040502050405020303" pitchFamily="18" charset="0"/>
              </a:rPr>
              <a:t>Responsibility</a:t>
            </a:r>
          </a:p>
          <a:p>
            <a:r>
              <a:rPr lang="en-US" sz="1400" dirty="0">
                <a:latin typeface="Georgia" panose="02040502050405020303" pitchFamily="18" charset="0"/>
              </a:rPr>
              <a:t>Adaptability /Flexibility</a:t>
            </a:r>
          </a:p>
          <a:p>
            <a:r>
              <a:rPr lang="en-US" sz="1400" dirty="0">
                <a:latin typeface="Georgia" panose="02040502050405020303" pitchFamily="18" charset="0"/>
              </a:rPr>
              <a:t>Self-Motivation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40CF16-628F-9106-23FD-056988B8BFDC}"/>
              </a:ext>
            </a:extLst>
          </p:cNvPr>
          <p:cNvSpPr txBox="1">
            <a:spLocks/>
          </p:cNvSpPr>
          <p:nvPr/>
        </p:nvSpPr>
        <p:spPr>
          <a:xfrm>
            <a:off x="7654655" y="4005943"/>
            <a:ext cx="2436885" cy="2293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latin typeface="Georgia" panose="02040502050405020303" pitchFamily="18" charset="0"/>
              </a:rPr>
              <a:t>Communication</a:t>
            </a:r>
          </a:p>
          <a:p>
            <a:r>
              <a:rPr lang="en-US" sz="1400" dirty="0">
                <a:latin typeface="Georgia" panose="02040502050405020303" pitchFamily="18" charset="0"/>
              </a:rPr>
              <a:t>Decision Making</a:t>
            </a:r>
          </a:p>
          <a:p>
            <a:r>
              <a:rPr lang="en-US" sz="1400" dirty="0">
                <a:latin typeface="Georgia" panose="02040502050405020303" pitchFamily="18" charset="0"/>
              </a:rPr>
              <a:t>Teamwork</a:t>
            </a:r>
          </a:p>
          <a:p>
            <a:r>
              <a:rPr lang="en-US" sz="1400" dirty="0">
                <a:latin typeface="Georgia" panose="02040502050405020303" pitchFamily="18" charset="0"/>
              </a:rPr>
              <a:t>Multicultural Sensitivity and Awareness</a:t>
            </a:r>
          </a:p>
          <a:p>
            <a:r>
              <a:rPr lang="en-US" sz="1400" dirty="0">
                <a:latin typeface="Georgia" panose="02040502050405020303" pitchFamily="18" charset="0"/>
              </a:rPr>
              <a:t>Planning, Organizing and Management</a:t>
            </a:r>
          </a:p>
          <a:p>
            <a:r>
              <a:rPr lang="en-US" sz="1400" dirty="0">
                <a:latin typeface="Georgia" panose="02040502050405020303" pitchFamily="18" charset="0"/>
              </a:rPr>
              <a:t>Leadership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9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Absorb Website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https://absorb.skillsusa.org/</a:t>
            </a:r>
            <a:r>
              <a:rPr lang="en-US" dirty="0"/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F80251-C902-B5F2-4EE4-BDECF29F7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324694" cy="9638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Georgia" panose="02040502050405020303" pitchFamily="18" charset="0"/>
              </a:rPr>
              <a:t>The Following resources can all be found on the Absorb website once you are Paid Professional Member</a:t>
            </a:r>
          </a:p>
          <a:p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F7AD51-CA4F-A0A9-875D-5997065D11B4}"/>
              </a:ext>
            </a:extLst>
          </p:cNvPr>
          <p:cNvSpPr/>
          <p:nvPr/>
        </p:nvSpPr>
        <p:spPr>
          <a:xfrm>
            <a:off x="7062104" y="4369079"/>
            <a:ext cx="2729596" cy="1068333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LEAD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8D46CC-40FB-9D06-A077-09EC309512DE}"/>
              </a:ext>
            </a:extLst>
          </p:cNvPr>
          <p:cNvSpPr/>
          <p:nvPr/>
        </p:nvSpPr>
        <p:spPr>
          <a:xfrm>
            <a:off x="927381" y="4369079"/>
            <a:ext cx="2729596" cy="1068333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Skill Connect Assessments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F514F3-32AC-5B91-E784-4E9DD05CB2AE}"/>
              </a:ext>
            </a:extLst>
          </p:cNvPr>
          <p:cNvSpPr/>
          <p:nvPr/>
        </p:nvSpPr>
        <p:spPr>
          <a:xfrm>
            <a:off x="3998488" y="4369079"/>
            <a:ext cx="2729596" cy="1068333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Technical Standards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F80465B-536B-ED38-C4CA-77D0A7A4FA8F}"/>
              </a:ext>
            </a:extLst>
          </p:cNvPr>
          <p:cNvSpPr/>
          <p:nvPr/>
        </p:nvSpPr>
        <p:spPr>
          <a:xfrm>
            <a:off x="3998489" y="3029978"/>
            <a:ext cx="2729596" cy="1068333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Jump Into Stem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367F8C-22BC-35A7-C523-4D1FFB84404B}"/>
              </a:ext>
            </a:extLst>
          </p:cNvPr>
          <p:cNvSpPr/>
          <p:nvPr/>
        </p:nvSpPr>
        <p:spPr>
          <a:xfrm>
            <a:off x="7062104" y="3029978"/>
            <a:ext cx="2729596" cy="1068333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CareerSafe</a:t>
            </a:r>
            <a:r>
              <a:rPr lang="en-US" sz="2400" dirty="0"/>
              <a:t> Online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61C2636-69A4-D335-3823-C973E351B991}"/>
              </a:ext>
            </a:extLst>
          </p:cNvPr>
          <p:cNvSpPr/>
          <p:nvPr/>
        </p:nvSpPr>
        <p:spPr>
          <a:xfrm>
            <a:off x="927381" y="3029978"/>
            <a:ext cx="2729596" cy="1068333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Career Essentials </a:t>
            </a:r>
          </a:p>
        </p:txBody>
      </p:sp>
    </p:spTree>
    <p:extLst>
      <p:ext uri="{BB962C8B-B14F-4D97-AF65-F5344CB8AC3E}">
        <p14:creationId xmlns:p14="http://schemas.microsoft.com/office/powerpoint/2010/main" val="3264603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Essentials 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3"/>
              </a:rPr>
              <a:t>https://mycareeressentials.org/</a:t>
            </a:r>
            <a:r>
              <a:rPr lang="en-US" dirty="0"/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0F80251-C902-B5F2-4EE4-BDECF29F7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4063265" cy="4717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u="sng" dirty="0">
                <a:latin typeface="Georgia" panose="02040502050405020303" pitchFamily="18" charset="0"/>
              </a:rPr>
              <a:t>Experiences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Project-Based Learning Activities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Lesson Plans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Assessments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Real-World Scenarios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Interactive Content</a:t>
            </a:r>
          </a:p>
          <a:p>
            <a:r>
              <a:rPr lang="en-US" sz="1800" dirty="0">
                <a:latin typeface="Georgia" panose="02040502050405020303" pitchFamily="18" charset="0"/>
              </a:rPr>
              <a:t>Workbooks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b="1" u="sng" dirty="0">
              <a:latin typeface="Georgia" panose="02040502050405020303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u="sng" dirty="0">
                <a:latin typeface="Georgia" panose="02040502050405020303" pitchFamily="18" charset="0"/>
              </a:rPr>
              <a:t>Assessments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Competency-Based Assessments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Performance Tasks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Feedback Tools</a:t>
            </a:r>
          </a:p>
          <a:p>
            <a:endParaRPr lang="en-US" sz="1800" dirty="0">
              <a:latin typeface="Georgia" panose="020405020504050203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BE0B1-716F-F544-19A2-DB6EBEEBE6E9}"/>
              </a:ext>
            </a:extLst>
          </p:cNvPr>
          <p:cNvSpPr txBox="1">
            <a:spLocks/>
          </p:cNvSpPr>
          <p:nvPr/>
        </p:nvSpPr>
        <p:spPr>
          <a:xfrm>
            <a:off x="5414198" y="1614716"/>
            <a:ext cx="4063265" cy="4717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u="sng" dirty="0">
                <a:latin typeface="Georgia" panose="02040502050405020303" pitchFamily="18" charset="0"/>
              </a:rPr>
              <a:t>Additional Resources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Industry Connections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Career Exploration Tools</a:t>
            </a:r>
          </a:p>
          <a:p>
            <a:r>
              <a:rPr lang="en-US" sz="1800" dirty="0">
                <a:latin typeface="Georgia" panose="02040502050405020303" pitchFamily="18" charset="0"/>
              </a:rPr>
              <a:t>Soft Skills Training</a:t>
            </a:r>
          </a:p>
          <a:p>
            <a:r>
              <a:rPr lang="en-US" sz="1800" dirty="0">
                <a:latin typeface="Georgia" panose="02040502050405020303" pitchFamily="18" charset="0"/>
              </a:rPr>
              <a:t>Certification Preparation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F9D6E7-A50B-4F53-0709-118527ADD635}"/>
              </a:ext>
            </a:extLst>
          </p:cNvPr>
          <p:cNvSpPr txBox="1"/>
          <p:nvPr/>
        </p:nvSpPr>
        <p:spPr>
          <a:xfrm>
            <a:off x="4876799" y="3664858"/>
            <a:ext cx="5080001" cy="230832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 Career Essentials can be used as…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highlight>
                  <a:srgbClr val="FFFFFF"/>
                </a:highlight>
                <a:latin typeface="Georgia" panose="02040502050405020303" pitchFamily="18" charset="0"/>
              </a:rPr>
              <a:t>Instructor 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Independent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highlight>
                  <a:srgbClr val="FFFFFF"/>
                </a:highlight>
                <a:latin typeface="Georgia" panose="02040502050405020303" pitchFamily="18" charset="0"/>
              </a:rPr>
              <a:t>V</a:t>
            </a:r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irtual study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0" i="0" dirty="0">
              <a:solidFill>
                <a:schemeClr val="accent1">
                  <a:lumMod val="50000"/>
                </a:schemeClr>
              </a:solidFill>
              <a:effectLst/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r>
              <a:rPr lang="en-US" b="0" i="0" dirty="0">
                <a:solidFill>
                  <a:schemeClr val="accent1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Students who complete Career Essentials earn an industry-recognized credential that sets them apart from other applicants.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94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Jump into STEM!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https://mycareeressentials.org/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9614D2-E5CA-472B-34BE-A0D225E56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9277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Developed to introduce middle school students to the fields of Science, Technology, Engineering, and Mathematics (STEM) through engaging, hands-on activities</a:t>
            </a:r>
          </a:p>
          <a:p>
            <a:pPr lvl="1"/>
            <a:r>
              <a:rPr lang="en-US" dirty="0"/>
              <a:t>Provides a fun and engaging way to explore STEM subjects</a:t>
            </a:r>
          </a:p>
          <a:p>
            <a:pPr lvl="1"/>
            <a:r>
              <a:rPr lang="en-US" dirty="0"/>
              <a:t>Helps develop essential skills such as teamwork, communication, and problem-solving.</a:t>
            </a:r>
          </a:p>
          <a:p>
            <a:pPr lvl="1"/>
            <a:r>
              <a:rPr lang="en-US" dirty="0"/>
              <a:t>Encourages early interest in STEM careers.</a:t>
            </a:r>
          </a:p>
          <a:p>
            <a:pPr lvl="1"/>
            <a:r>
              <a:rPr lang="en-US" dirty="0"/>
              <a:t>Offers a structured, ready-to-implement curriculum that aligns with educational standards.</a:t>
            </a:r>
          </a:p>
          <a:p>
            <a:pPr lvl="1"/>
            <a:r>
              <a:rPr lang="en-US" dirty="0"/>
              <a:t>Supports teachers with comprehensive resources and professional development.</a:t>
            </a:r>
          </a:p>
        </p:txBody>
      </p:sp>
    </p:spTree>
    <p:extLst>
      <p:ext uri="{BB962C8B-B14F-4D97-AF65-F5344CB8AC3E}">
        <p14:creationId xmlns:p14="http://schemas.microsoft.com/office/powerpoint/2010/main" val="1467617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 Connect Assessments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https://mycareeressentials.org/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922E10-E4FF-074D-54A3-AC761331A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63743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Online assessments that measures technical and employability skills </a:t>
            </a:r>
          </a:p>
          <a:p>
            <a:r>
              <a:rPr lang="en-US" dirty="0"/>
              <a:t>Industry-Validated Content</a:t>
            </a:r>
          </a:p>
          <a:p>
            <a:r>
              <a:rPr lang="en-US" dirty="0"/>
              <a:t>Competency-Based Assessment</a:t>
            </a:r>
          </a:p>
          <a:p>
            <a:r>
              <a:rPr lang="en-US" dirty="0"/>
              <a:t>Interactive and Engaging</a:t>
            </a:r>
          </a:p>
          <a:p>
            <a:pPr lvl="1"/>
            <a:r>
              <a:rPr lang="en-US" b="1" dirty="0"/>
              <a:t>Students: </a:t>
            </a:r>
            <a:r>
              <a:rPr lang="en-US" dirty="0"/>
              <a:t>Identifies areas for improvement, guiding further study and skill development.</a:t>
            </a:r>
          </a:p>
          <a:p>
            <a:pPr lvl="1"/>
            <a:r>
              <a:rPr lang="en-US" b="1" dirty="0"/>
              <a:t>Instructors: </a:t>
            </a:r>
            <a:r>
              <a:rPr lang="en-US" dirty="0"/>
              <a:t>Offers a reliable tool for assessing student progress and program effectiveness.</a:t>
            </a:r>
          </a:p>
          <a:p>
            <a:pPr lvl="1"/>
            <a:r>
              <a:rPr lang="en-US" b="1" dirty="0"/>
              <a:t>Employers: </a:t>
            </a:r>
            <a:r>
              <a:rPr lang="en-US" dirty="0"/>
              <a:t>Helps in identifying potential hires with verified skills and competencies</a:t>
            </a:r>
          </a:p>
        </p:txBody>
      </p:sp>
    </p:spTree>
    <p:extLst>
      <p:ext uri="{BB962C8B-B14F-4D97-AF65-F5344CB8AC3E}">
        <p14:creationId xmlns:p14="http://schemas.microsoft.com/office/powerpoint/2010/main" val="2673654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1DCE0CA-A926-4535-9B98-F5859E490976}"/>
              </a:ext>
            </a:extLst>
          </p:cNvPr>
          <p:cNvSpPr txBox="1">
            <a:spLocks/>
          </p:cNvSpPr>
          <p:nvPr/>
        </p:nvSpPr>
        <p:spPr>
          <a:xfrm>
            <a:off x="621767" y="-107412"/>
            <a:ext cx="10425984" cy="1948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sz="5400" dirty="0"/>
              <a:t>SkillsUSA New Advisor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3BCEC1-C189-4260-9B3C-17246E0B5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36" y="1573644"/>
            <a:ext cx="9104906" cy="4974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  <a:latin typeface="Georgia" panose="02040502050405020303" pitchFamily="18" charset="0"/>
              </a:rPr>
              <a:t>This must be filled out to earn clock hours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800D0CD-6444-6D6C-FE83-3F37A1BC0FF9}"/>
              </a:ext>
            </a:extLst>
          </p:cNvPr>
          <p:cNvSpPr txBox="1">
            <a:spLocks/>
          </p:cNvSpPr>
          <p:nvPr/>
        </p:nvSpPr>
        <p:spPr>
          <a:xfrm>
            <a:off x="586788" y="1704975"/>
            <a:ext cx="9500642" cy="442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54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sz="5400" dirty="0">
                <a:latin typeface="Georgia" panose="02040502050405020303" pitchFamily="18" charset="0"/>
                <a:hlinkClick r:id="rId2"/>
              </a:rPr>
              <a:t>Clock Hour Registration Link:</a:t>
            </a:r>
            <a:endParaRPr lang="en-US" sz="54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en-US" sz="5400" dirty="0">
              <a:latin typeface="Georgia" panose="02040502050405020303" pitchFamily="18" charset="0"/>
              <a:hlinkClick r:id="rId3"/>
            </a:endParaRPr>
          </a:p>
          <a:p>
            <a:pPr marL="0" indent="0" algn="ctr">
              <a:buNone/>
            </a:pPr>
            <a:r>
              <a:rPr lang="en-US" sz="5400" dirty="0">
                <a:latin typeface="Georgia" panose="02040502050405020303" pitchFamily="18" charset="0"/>
                <a:hlinkClick r:id="rId3"/>
              </a:rPr>
              <a:t>Google Drive Link:</a:t>
            </a:r>
            <a:endParaRPr lang="en-US" sz="5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510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Standards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https://mycareeressentials.org/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B9F71F-2A7C-EE54-88F8-31E80C31C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63743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Over 100 Technical, Leadership and Occupational contests</a:t>
            </a:r>
          </a:p>
          <a:p>
            <a:r>
              <a:rPr lang="en-US" dirty="0"/>
              <a:t>Comprehensive guidelines and criteria for competitions</a:t>
            </a:r>
          </a:p>
          <a:p>
            <a:r>
              <a:rPr lang="en-US" dirty="0"/>
              <a:t>Detailed descriptions of the competencies and skills required for each competition area</a:t>
            </a:r>
          </a:p>
          <a:p>
            <a:r>
              <a:rPr lang="en-US" dirty="0"/>
              <a:t>Ensure that students understand both the challenges of the competitions and the demands of their future careers</a:t>
            </a:r>
          </a:p>
          <a:p>
            <a:r>
              <a:rPr lang="en-US" dirty="0"/>
              <a:t>Aligned to Industry Certifications and Standards</a:t>
            </a:r>
          </a:p>
          <a:p>
            <a:r>
              <a:rPr lang="en-US" dirty="0"/>
              <a:t>Can be used to align to your course framework</a:t>
            </a:r>
          </a:p>
          <a:p>
            <a:r>
              <a:rPr lang="en-US" dirty="0"/>
              <a:t>Contest Descriptions can be found here </a:t>
            </a:r>
            <a:r>
              <a:rPr lang="en-US" dirty="0">
                <a:hlinkClick r:id="rId3"/>
              </a:rPr>
              <a:t>(Link)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7AA3B0-B3C0-08AF-5619-806CC9CF3BBB}"/>
              </a:ext>
            </a:extLst>
          </p:cNvPr>
          <p:cNvSpPr txBox="1"/>
          <p:nvPr/>
        </p:nvSpPr>
        <p:spPr>
          <a:xfrm>
            <a:off x="6071420" y="411291"/>
            <a:ext cx="61205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 </a:t>
            </a:r>
            <a:r>
              <a:rPr lang="en-US" dirty="0">
                <a:hlinkClick r:id="rId3"/>
              </a:rPr>
              <a:t>https://www.skillsusa.org/competitions/skillsusa-championships/categories-and-descriptions/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386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Tech Standards – What’s Included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66" y="1419497"/>
            <a:ext cx="9518468" cy="5138057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CLOTHING REQUIREMENT</a:t>
            </a:r>
          </a:p>
          <a:p>
            <a:r>
              <a:rPr lang="en-US" dirty="0">
                <a:latin typeface="+mn-lt"/>
              </a:rPr>
              <a:t>ELIGIBILITY</a:t>
            </a:r>
          </a:p>
          <a:p>
            <a:r>
              <a:rPr lang="en-US" dirty="0">
                <a:latin typeface="+mn-lt"/>
              </a:rPr>
              <a:t>EQUIPMENT AND MATERIALS</a:t>
            </a:r>
          </a:p>
          <a:p>
            <a:pPr lvl="1"/>
            <a:r>
              <a:rPr lang="en-US" dirty="0">
                <a:latin typeface="+mn-lt"/>
              </a:rPr>
              <a:t>Supplied by host</a:t>
            </a:r>
          </a:p>
          <a:p>
            <a:pPr lvl="1"/>
            <a:r>
              <a:rPr lang="en-US" dirty="0">
                <a:latin typeface="+mn-lt"/>
              </a:rPr>
              <a:t>Supplied by contestant</a:t>
            </a:r>
          </a:p>
          <a:p>
            <a:r>
              <a:rPr lang="en-US" dirty="0">
                <a:latin typeface="+mn-lt"/>
              </a:rPr>
              <a:t>SCOPE OF THE CONTEST</a:t>
            </a:r>
          </a:p>
          <a:p>
            <a:pPr lvl="1"/>
            <a:r>
              <a:rPr lang="en-US" dirty="0">
                <a:latin typeface="+mn-lt"/>
              </a:rPr>
              <a:t>Knowledge Performance</a:t>
            </a:r>
          </a:p>
          <a:p>
            <a:pPr lvl="1"/>
            <a:r>
              <a:rPr lang="en-US" dirty="0">
                <a:latin typeface="+mn-lt"/>
              </a:rPr>
              <a:t>Skill Performance</a:t>
            </a:r>
          </a:p>
          <a:p>
            <a:pPr lvl="1"/>
            <a:r>
              <a:rPr lang="en-US" dirty="0">
                <a:latin typeface="+mn-lt"/>
              </a:rPr>
              <a:t>Contest Guidelines</a:t>
            </a:r>
          </a:p>
          <a:p>
            <a:pPr lvl="1"/>
            <a:r>
              <a:rPr lang="en-US" dirty="0">
                <a:latin typeface="+mn-lt"/>
              </a:rPr>
              <a:t>Standards and Competencies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D02E8-4702-4E24-8716-4B9153358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944" y="1258459"/>
            <a:ext cx="3612886" cy="273006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F2DF06-F44D-4BD2-9E35-794AF5799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658" y="1815206"/>
            <a:ext cx="3612886" cy="434663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1B3015-4066-4AA9-BC8D-A9FE3661E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944" y="5321099"/>
            <a:ext cx="3612886" cy="13738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19938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B5EA7-9F9E-5448-9D38-AE2BCE1B5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Only Tech Standards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98EB6-C045-7648-4B56-FC32309B1773}"/>
              </a:ext>
            </a:extLst>
          </p:cNvPr>
          <p:cNvSpPr txBox="1"/>
          <p:nvPr/>
        </p:nvSpPr>
        <p:spPr>
          <a:xfrm>
            <a:off x="6072851" y="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https://skillsusawashington.org/competitions/state-only/</a:t>
            </a:r>
            <a:r>
              <a:rPr lang="en-US" dirty="0"/>
              <a:t>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6E1D82D-1A22-FE3B-9AA5-22D178B90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766" y="1419497"/>
            <a:ext cx="4740184" cy="5138057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Contests that are only offered in Washington State</a:t>
            </a:r>
          </a:p>
          <a:p>
            <a:r>
              <a:rPr lang="en-US" dirty="0">
                <a:latin typeface="+mn-lt"/>
              </a:rPr>
              <a:t>There is no opportunity to compete at a National Level</a:t>
            </a:r>
          </a:p>
          <a:p>
            <a:r>
              <a:rPr lang="en-US" dirty="0">
                <a:latin typeface="+mn-lt"/>
              </a:rPr>
              <a:t>Designed with the help of local industry and advisory</a:t>
            </a:r>
          </a:p>
          <a:p>
            <a:r>
              <a:rPr lang="en-US" dirty="0">
                <a:latin typeface="+mn-lt"/>
              </a:rPr>
              <a:t>Can only be found on the SkillsUSA Washington website</a:t>
            </a:r>
          </a:p>
          <a:p>
            <a:endParaRPr lang="en-US" dirty="0">
              <a:latin typeface="+mn-lt"/>
            </a:endParaRPr>
          </a:p>
          <a:p>
            <a:r>
              <a:rPr lang="en-US" sz="1400" dirty="0">
                <a:hlinkClick r:id="rId2"/>
              </a:rPr>
              <a:t>https://skillsusawashington.org/competitions/state-only/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F68C12-E796-60B4-6752-EAEE93D3D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330" y="1244360"/>
            <a:ext cx="4018967" cy="524851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00FF44-4EA4-67EB-0EF7-89F2877B9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863" y="2662022"/>
            <a:ext cx="2822539" cy="1791312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0144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CareerSafe</a:t>
            </a:r>
            <a:r>
              <a:rPr lang="en-US" dirty="0"/>
              <a:t> Online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https://www.careersafeonline.com/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DC54A0-6538-512A-E6DE-97FA61B0E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49229" cy="4351338"/>
          </a:xfrm>
        </p:spPr>
        <p:txBody>
          <a:bodyPr/>
          <a:lstStyle/>
          <a:p>
            <a:r>
              <a:rPr lang="en-US" dirty="0" err="1"/>
              <a:t>CareerSafe</a:t>
            </a:r>
            <a:r>
              <a:rPr lang="en-US" dirty="0"/>
              <a:t> was formed to help make jobs safer for young workers</a:t>
            </a:r>
          </a:p>
          <a:p>
            <a:r>
              <a:rPr lang="en-US" dirty="0"/>
              <a:t>Partnering with SkillsUSA through their </a:t>
            </a:r>
            <a:r>
              <a:rPr lang="en-US" dirty="0" err="1"/>
              <a:t>CareerSafe</a:t>
            </a:r>
            <a:r>
              <a:rPr lang="en-US" dirty="0"/>
              <a:t> Online Training courses. </a:t>
            </a:r>
          </a:p>
          <a:p>
            <a:r>
              <a:rPr lang="en-US" dirty="0"/>
              <a:t>Students learn to recognize potential safety and health hazards in any workplace</a:t>
            </a:r>
          </a:p>
          <a:p>
            <a:pPr lvl="1"/>
            <a:r>
              <a:rPr lang="en-US" dirty="0"/>
              <a:t>OSHA 10-Hour Construction</a:t>
            </a:r>
          </a:p>
          <a:p>
            <a:pPr lvl="1"/>
            <a:r>
              <a:rPr lang="en-US" dirty="0"/>
              <a:t>OSHA 10-Hour General Industry</a:t>
            </a:r>
          </a:p>
          <a:p>
            <a:pPr lvl="1"/>
            <a:r>
              <a:rPr lang="en-US" dirty="0"/>
              <a:t>OSHA 30-Hour Construction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1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LEAD </a:t>
            </a:r>
            <a:r>
              <a:rPr lang="en-US" sz="2200" dirty="0"/>
              <a:t>(Leadership, Engagement, Action, and Development)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083145" y="0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https://mycareeressentials.org/</a:t>
            </a:r>
            <a:r>
              <a:rPr lang="en-US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DF850A-8A23-8AF6-4BEF-55C59DFDD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249229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leadership development curriculum designed to cultivate leadership skills among students by engaging them in activities that foster personal growth, teamwork, and professional development. </a:t>
            </a:r>
          </a:p>
          <a:p>
            <a:endParaRPr lang="en-US" sz="1200" dirty="0"/>
          </a:p>
          <a:p>
            <a:pPr lvl="1"/>
            <a:r>
              <a:rPr lang="en-US" dirty="0"/>
              <a:t>Encourages students to take initiative and lead projects.</a:t>
            </a:r>
          </a:p>
          <a:p>
            <a:pPr lvl="1"/>
            <a:r>
              <a:rPr lang="en-US" dirty="0"/>
              <a:t>Promotes civic engagement and social responsibility</a:t>
            </a:r>
          </a:p>
          <a:p>
            <a:pPr lvl="1"/>
            <a:r>
              <a:rPr lang="en-US" dirty="0"/>
              <a:t>Develops both personal skills (e.g., self-awareness, confidence) and professional skills (e.g., public speaking, project management).</a:t>
            </a:r>
          </a:p>
          <a:p>
            <a:pPr lvl="1"/>
            <a:r>
              <a:rPr lang="en-US" dirty="0"/>
              <a:t>Activities and resources to help students develop public speaking skills</a:t>
            </a:r>
          </a:p>
        </p:txBody>
      </p:sp>
    </p:spTree>
    <p:extLst>
      <p:ext uri="{BB962C8B-B14F-4D97-AF65-F5344CB8AC3E}">
        <p14:creationId xmlns:p14="http://schemas.microsoft.com/office/powerpoint/2010/main" val="12693189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Additional Curriculum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8BD9B2-7C7B-EBB5-8701-7D54A250E52B}"/>
              </a:ext>
            </a:extLst>
          </p:cNvPr>
          <p:cNvSpPr txBox="1"/>
          <p:nvPr/>
        </p:nvSpPr>
        <p:spPr>
          <a:xfrm>
            <a:off x="5160835" y="-4207"/>
            <a:ext cx="7108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85787" indent="0" algn="r" eaLnBrk="1" hangingPunct="1">
              <a:buNone/>
              <a:defRPr/>
            </a:pPr>
            <a:r>
              <a:rPr lang="en-US" altLang="en-US"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https://www.skillsusa.org/shop/</a:t>
            </a:r>
            <a:endParaRPr lang="en-US" alt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F7A1A-D660-2A48-BA07-FABC06683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96" y="1871430"/>
            <a:ext cx="1116566" cy="1878666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FD21764-32CB-1BE7-D125-20EE5BF3E0D3}"/>
              </a:ext>
            </a:extLst>
          </p:cNvPr>
          <p:cNvSpPr txBox="1">
            <a:spLocks/>
          </p:cNvSpPr>
          <p:nvPr/>
        </p:nvSpPr>
        <p:spPr bwMode="auto">
          <a:xfrm>
            <a:off x="721495" y="1497443"/>
            <a:ext cx="1116566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Building</a:t>
            </a:r>
            <a:endParaRPr lang="en-US" sz="2800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F6763356-5CE2-337E-269D-FEB7EF31DC3D}"/>
              </a:ext>
            </a:extLst>
          </p:cNvPr>
          <p:cNvSpPr txBox="1">
            <a:spLocks/>
          </p:cNvSpPr>
          <p:nvPr/>
        </p:nvSpPr>
        <p:spPr bwMode="auto">
          <a:xfrm>
            <a:off x="3386900" y="1497443"/>
            <a:ext cx="1173590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Ice Breakers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7CC623-FDFD-D8C7-CFCD-8FE58DB36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9286" y="1871430"/>
            <a:ext cx="1175643" cy="18077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CE1D2D-91DB-739C-DDD4-119FA3039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526" y="1888113"/>
            <a:ext cx="1245686" cy="1821922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B92CFEB4-463B-B430-0C39-0E52967DE8D9}"/>
              </a:ext>
            </a:extLst>
          </p:cNvPr>
          <p:cNvSpPr txBox="1">
            <a:spLocks/>
          </p:cNvSpPr>
          <p:nvPr/>
        </p:nvSpPr>
        <p:spPr bwMode="auto">
          <a:xfrm>
            <a:off x="2029286" y="1514126"/>
            <a:ext cx="1173590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Bellringers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2EC224-7DA7-E6E8-7EA8-3F79E1BD7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1809" y="1891464"/>
            <a:ext cx="1245686" cy="1838598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07C285D9-10D0-2F26-467B-583FED4A8CE1}"/>
              </a:ext>
            </a:extLst>
          </p:cNvPr>
          <p:cNvSpPr txBox="1">
            <a:spLocks/>
          </p:cNvSpPr>
          <p:nvPr/>
        </p:nvSpPr>
        <p:spPr bwMode="auto">
          <a:xfrm>
            <a:off x="4831810" y="1517477"/>
            <a:ext cx="1245685" cy="37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 Activities</a:t>
            </a:r>
            <a:endParaRPr lang="en-US" sz="2800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93577EF8-183F-4D15-A7A6-3F003745FDF0}"/>
              </a:ext>
            </a:extLst>
          </p:cNvPr>
          <p:cNvSpPr txBox="1">
            <a:spLocks/>
          </p:cNvSpPr>
          <p:nvPr/>
        </p:nvSpPr>
        <p:spPr bwMode="auto">
          <a:xfrm>
            <a:off x="728696" y="3991230"/>
            <a:ext cx="1109365" cy="40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Presentations</a:t>
            </a:r>
            <a:endParaRPr lang="en-US" sz="2800" dirty="0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DE4D8B7E-CF63-E7D0-02F2-C86D6B5D203B}"/>
              </a:ext>
            </a:extLst>
          </p:cNvPr>
          <p:cNvSpPr txBox="1">
            <a:spLocks/>
          </p:cNvSpPr>
          <p:nvPr/>
        </p:nvSpPr>
        <p:spPr bwMode="auto">
          <a:xfrm>
            <a:off x="2279785" y="3991230"/>
            <a:ext cx="923091" cy="60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Meetings</a:t>
            </a:r>
            <a:endParaRPr lang="en-US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9DFEF1-DD78-9411-5075-154B946004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977" r="6696" b="15741"/>
          <a:stretch/>
        </p:blipFill>
        <p:spPr>
          <a:xfrm>
            <a:off x="728696" y="4292598"/>
            <a:ext cx="1109365" cy="17089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5A6E00-1E64-C187-B531-6E5169766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627" y="4238602"/>
            <a:ext cx="1400490" cy="17089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6D08D5-34A3-12FB-52E1-3539CA92E5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234" r="2991"/>
          <a:stretch/>
        </p:blipFill>
        <p:spPr>
          <a:xfrm>
            <a:off x="3410034" y="4279043"/>
            <a:ext cx="1353306" cy="1628086"/>
          </a:xfrm>
          <a:prstGeom prst="rect">
            <a:avLst/>
          </a:prstGeom>
        </p:spPr>
      </p:pic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330D18F-287F-BFB8-26A5-A61583D000A7}"/>
              </a:ext>
            </a:extLst>
          </p:cNvPr>
          <p:cNvSpPr txBox="1">
            <a:spLocks/>
          </p:cNvSpPr>
          <p:nvPr/>
        </p:nvSpPr>
        <p:spPr bwMode="auto">
          <a:xfrm>
            <a:off x="3395526" y="3991230"/>
            <a:ext cx="1353307" cy="60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Parliamentary Procedure</a:t>
            </a:r>
            <a:endParaRPr lang="en-US" sz="2800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FBAFAAE-4B41-B703-368D-39B5BB92DF25}"/>
              </a:ext>
            </a:extLst>
          </p:cNvPr>
          <p:cNvSpPr txBox="1">
            <a:spLocks/>
          </p:cNvSpPr>
          <p:nvPr/>
        </p:nvSpPr>
        <p:spPr bwMode="auto">
          <a:xfrm>
            <a:off x="4921905" y="3981744"/>
            <a:ext cx="1245684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  <a:endParaRPr lang="en-US" sz="2800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09919106-EFC1-6329-1737-1C7370382F78}"/>
              </a:ext>
            </a:extLst>
          </p:cNvPr>
          <p:cNvSpPr txBox="1">
            <a:spLocks/>
          </p:cNvSpPr>
          <p:nvPr/>
        </p:nvSpPr>
        <p:spPr bwMode="auto">
          <a:xfrm>
            <a:off x="7704139" y="3914461"/>
            <a:ext cx="1011124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</a:t>
            </a:r>
            <a:endParaRPr lang="en-US" sz="280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03854218-825A-50B7-FC5E-1B563AD6B0B4}"/>
              </a:ext>
            </a:extLst>
          </p:cNvPr>
          <p:cNvSpPr txBox="1">
            <a:spLocks/>
          </p:cNvSpPr>
          <p:nvPr/>
        </p:nvSpPr>
        <p:spPr bwMode="auto">
          <a:xfrm>
            <a:off x="6506453" y="3917722"/>
            <a:ext cx="1011125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Conflict</a:t>
            </a:r>
            <a:endParaRPr lang="en-US" sz="2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664567B-F2B8-B557-2676-6CAC351A8E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8413" y="4292598"/>
            <a:ext cx="940059" cy="15333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A775F1-7A32-B565-6AE6-10EC121747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9196" y="4340689"/>
            <a:ext cx="976808" cy="15006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2F4772-5D34-AEEC-070D-9D3660F210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86229" y="4320804"/>
            <a:ext cx="1292342" cy="14769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609AF5-A24F-F24C-23F5-AE02AA55ED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05167" y="4324304"/>
            <a:ext cx="1093021" cy="1533374"/>
          </a:xfrm>
          <a:prstGeom prst="rect">
            <a:avLst/>
          </a:prstGeom>
        </p:spPr>
      </p:pic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4D10405-B7CF-3D96-0BEA-4CFA6FA363C2}"/>
              </a:ext>
            </a:extLst>
          </p:cNvPr>
          <p:cNvSpPr txBox="1">
            <a:spLocks/>
          </p:cNvSpPr>
          <p:nvPr/>
        </p:nvSpPr>
        <p:spPr bwMode="auto">
          <a:xfrm>
            <a:off x="8972156" y="3845623"/>
            <a:ext cx="940059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 Thinking</a:t>
            </a:r>
            <a:endParaRPr lang="en-US" sz="28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DE7DE3E-B71C-2D7D-A8C6-5FFF4225C9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86229" y="1891464"/>
            <a:ext cx="1340695" cy="1838597"/>
          </a:xfrm>
          <a:prstGeom prst="rect">
            <a:avLst/>
          </a:prstGeom>
        </p:spPr>
      </p:pic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F2D3DF73-231A-0C1D-1623-CB07738581A2}"/>
              </a:ext>
            </a:extLst>
          </p:cNvPr>
          <p:cNvSpPr txBox="1">
            <a:spLocks/>
          </p:cNvSpPr>
          <p:nvPr/>
        </p:nvSpPr>
        <p:spPr bwMode="auto">
          <a:xfrm>
            <a:off x="6133278" y="1550550"/>
            <a:ext cx="1445293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 Making</a:t>
            </a:r>
            <a:endParaRPr lang="en-US" sz="2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EB85367-8B63-CF4C-2044-E07DA058672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715" b="31682"/>
          <a:stretch/>
        </p:blipFill>
        <p:spPr>
          <a:xfrm>
            <a:off x="7813486" y="1916574"/>
            <a:ext cx="2191024" cy="1762630"/>
          </a:xfrm>
          <a:prstGeom prst="rect">
            <a:avLst/>
          </a:prstGeom>
        </p:spPr>
      </p:pic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36E5AAF3-22E7-0458-0A27-9D71AC64A0C9}"/>
              </a:ext>
            </a:extLst>
          </p:cNvPr>
          <p:cNvSpPr txBox="1">
            <a:spLocks/>
          </p:cNvSpPr>
          <p:nvPr/>
        </p:nvSpPr>
        <p:spPr bwMode="auto">
          <a:xfrm>
            <a:off x="7765133" y="1589715"/>
            <a:ext cx="2239377" cy="32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438150" indent="-31908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anose="05020102010507070707" pitchFamily="18" charset="2"/>
              <a:buChar char="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02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anose="05000000000000000000" pitchFamily="2" charset="2"/>
              <a:buChar char="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3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panose="020B06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0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557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Wingdings 3" panose="05040102010807070707" pitchFamily="18" charset="2"/>
              <a:buChar char="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 eaLnBrk="1" hangingPunct="1">
              <a:buNone/>
              <a:defRPr/>
            </a:pPr>
            <a:r>
              <a:rPr lang="en-US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SkillsUSA Framework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0654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2101292"/>
            <a:ext cx="9448065" cy="265541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Integrating Curriculum</a:t>
            </a:r>
          </a:p>
        </p:txBody>
      </p:sp>
    </p:spTree>
    <p:extLst>
      <p:ext uri="{BB962C8B-B14F-4D97-AF65-F5344CB8AC3E}">
        <p14:creationId xmlns:p14="http://schemas.microsoft.com/office/powerpoint/2010/main" val="2379760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Integrating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770743"/>
            <a:ext cx="9303656" cy="4542971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Identify what you are already doing well and label it SkillsUSA</a:t>
            </a:r>
          </a:p>
          <a:p>
            <a:r>
              <a:rPr lang="en-US" dirty="0">
                <a:latin typeface="Georgia" panose="02040502050405020303" pitchFamily="18" charset="0"/>
              </a:rPr>
              <a:t>Identify one or two pieces of curriculum to increase effectiveness of your program</a:t>
            </a:r>
          </a:p>
          <a:p>
            <a:r>
              <a:rPr lang="en-US" dirty="0">
                <a:latin typeface="Georgia" panose="02040502050405020303" pitchFamily="18" charset="0"/>
              </a:rPr>
              <a:t>Identify what contests you are willing\able to support </a:t>
            </a:r>
          </a:p>
          <a:p>
            <a:r>
              <a:rPr lang="en-US" dirty="0">
                <a:latin typeface="Georgia" panose="02040502050405020303" pitchFamily="18" charset="0"/>
              </a:rPr>
              <a:t>Empower students to explore SkillsUSA</a:t>
            </a:r>
          </a:p>
          <a:p>
            <a:r>
              <a:rPr lang="en-US" dirty="0">
                <a:latin typeface="Georgia" panose="02040502050405020303" pitchFamily="18" charset="0"/>
              </a:rPr>
              <a:t>Utilize contests as assessments in your classroom</a:t>
            </a:r>
          </a:p>
          <a:p>
            <a:r>
              <a:rPr lang="en-US" dirty="0">
                <a:latin typeface="Georgia" panose="02040502050405020303" pitchFamily="18" charset="0"/>
              </a:rPr>
              <a:t>Empower your Advisory Committees to take part in SkillsUSA activities and provide resources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747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Evaluate Your Program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1654629"/>
            <a:ext cx="4780281" cy="469349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Evaluate areas you could use additional support</a:t>
            </a:r>
          </a:p>
          <a:p>
            <a:endParaRPr lang="en-US" sz="9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Identify resources that can help your program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Don’t reinvent the wheel</a:t>
            </a:r>
          </a:p>
          <a:p>
            <a:endParaRPr lang="en-US" sz="1000" dirty="0">
              <a:latin typeface="Georgia" panose="02040502050405020303" pitchFamily="18" charset="0"/>
            </a:endParaRPr>
          </a:p>
          <a:p>
            <a:r>
              <a:rPr lang="en-US" dirty="0">
                <a:latin typeface="Georgia" panose="02040502050405020303" pitchFamily="18" charset="0"/>
              </a:rPr>
              <a:t>Work with your Regional Coordinators, State Office and State Trainers to find what works best in your program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AD7E8F4-AEEB-1DC0-89E4-02EE12C31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196" y="1562100"/>
            <a:ext cx="5011779" cy="458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58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Competitions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36C46A7-C907-413F-9B0F-573EF4AE6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885949"/>
            <a:ext cx="8159342" cy="4043363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127 Nationally recognized competitions</a:t>
            </a:r>
          </a:p>
          <a:p>
            <a:r>
              <a:rPr lang="en-US" dirty="0">
                <a:latin typeface="Georgia" panose="02040502050405020303" pitchFamily="18" charset="0"/>
              </a:rPr>
              <a:t>16 Career Clusters</a:t>
            </a:r>
          </a:p>
          <a:p>
            <a:r>
              <a:rPr lang="en-US" dirty="0">
                <a:latin typeface="Georgia" panose="02040502050405020303" pitchFamily="18" charset="0"/>
              </a:rPr>
              <a:t>Each Career Cluster has multiple competitions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AB5D90-3089-4AB0-A902-BE0FC87DD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08" y="3314700"/>
            <a:ext cx="6773291" cy="29934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6DF1DE-35F2-4377-A3BB-B2F002A56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292" y="3918068"/>
            <a:ext cx="1937001" cy="23967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3604FF-275E-455D-9147-98A38863E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298" y="1463897"/>
            <a:ext cx="1587606" cy="4781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63BCA9-7CE3-4229-941B-31169C7C0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490" y="3781573"/>
            <a:ext cx="815257" cy="7110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4C5BFA-8050-41D5-93EF-159D16B57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6857" y="3109806"/>
            <a:ext cx="680402" cy="6742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029572D-6625-4C79-BDD9-70BA8AE74A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7642" y="1928911"/>
            <a:ext cx="1581476" cy="10052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FA57F2-086D-4FB2-A29F-C4326C7062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7358" y="4595562"/>
            <a:ext cx="1998299" cy="164890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3E9D4D8-B1DB-4506-9769-43A2BBA4386C}"/>
              </a:ext>
            </a:extLst>
          </p:cNvPr>
          <p:cNvSpPr/>
          <p:nvPr/>
        </p:nvSpPr>
        <p:spPr>
          <a:xfrm>
            <a:off x="6496644" y="5613888"/>
            <a:ext cx="1013942" cy="630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E8FCFA-544C-4569-9811-FD40377789BA}"/>
              </a:ext>
            </a:extLst>
          </p:cNvPr>
          <p:cNvSpPr/>
          <p:nvPr/>
        </p:nvSpPr>
        <p:spPr>
          <a:xfrm>
            <a:off x="7882915" y="1922968"/>
            <a:ext cx="1013942" cy="351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4631555" cy="4731656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Karmen Warner</a:t>
            </a:r>
          </a:p>
          <a:p>
            <a:pPr lvl="1"/>
            <a:r>
              <a:rPr lang="en-US" sz="1600" b="1" dirty="0">
                <a:latin typeface="Georgia" panose="02040502050405020303" pitchFamily="18" charset="0"/>
              </a:rPr>
              <a:t>Title: </a:t>
            </a:r>
            <a:r>
              <a:rPr lang="en-US" sz="1600" dirty="0">
                <a:latin typeface="Georgia" panose="02040502050405020303" pitchFamily="18" charset="0"/>
              </a:rPr>
              <a:t>State Director</a:t>
            </a:r>
          </a:p>
          <a:p>
            <a:pPr lvl="1"/>
            <a:r>
              <a:rPr lang="en-US" sz="1600" b="1" dirty="0">
                <a:latin typeface="Georgia" panose="02040502050405020303" pitchFamily="18" charset="0"/>
              </a:rPr>
              <a:t>SkillsUSA Roll: </a:t>
            </a:r>
            <a:r>
              <a:rPr lang="en-US" sz="1600" dirty="0">
                <a:latin typeface="Georgia" panose="02040502050405020303" pitchFamily="18" charset="0"/>
              </a:rPr>
              <a:t>Oversite of all State Operations and Communication with Nationals</a:t>
            </a:r>
          </a:p>
          <a:p>
            <a:pPr lvl="1"/>
            <a:r>
              <a:rPr lang="en-US" sz="1600" b="1" dirty="0">
                <a:latin typeface="Georgia" panose="02040502050405020303" pitchFamily="18" charset="0"/>
              </a:rPr>
              <a:t>Email: </a:t>
            </a:r>
            <a:r>
              <a:rPr lang="en-US" sz="1600" b="1" dirty="0">
                <a:latin typeface="Georgia" panose="02040502050405020303" pitchFamily="18" charset="0"/>
                <a:hlinkClick r:id="rId3"/>
              </a:rPr>
              <a:t>director@skillsusawashington.org</a:t>
            </a:r>
            <a:r>
              <a:rPr lang="en-US" sz="1600" b="1" dirty="0">
                <a:latin typeface="Georgia" panose="02040502050405020303" pitchFamily="18" charset="0"/>
              </a:rPr>
              <a:t> </a:t>
            </a:r>
            <a:endParaRPr lang="en-US" sz="16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1600" dirty="0">
              <a:latin typeface="Georgia" panose="02040502050405020303" pitchFamily="18" charset="0"/>
            </a:endParaRPr>
          </a:p>
          <a:p>
            <a:r>
              <a:rPr lang="en-US" sz="1600" dirty="0">
                <a:latin typeface="Georgia" panose="02040502050405020303" pitchFamily="18" charset="0"/>
              </a:rPr>
              <a:t>Adam Scroggins</a:t>
            </a:r>
          </a:p>
          <a:p>
            <a:pPr lvl="1"/>
            <a:r>
              <a:rPr lang="en-US" sz="1600" b="1" dirty="0">
                <a:latin typeface="Georgia" panose="02040502050405020303" pitchFamily="18" charset="0"/>
              </a:rPr>
              <a:t>Instructor: </a:t>
            </a:r>
            <a:r>
              <a:rPr lang="en-US" sz="1600" dirty="0">
                <a:latin typeface="Georgia" panose="02040502050405020303" pitchFamily="18" charset="0"/>
              </a:rPr>
              <a:t>Pierce County Skills Center</a:t>
            </a:r>
          </a:p>
          <a:p>
            <a:pPr lvl="1"/>
            <a:r>
              <a:rPr lang="en-US" sz="1600" b="1" dirty="0">
                <a:latin typeface="Georgia" panose="02040502050405020303" pitchFamily="18" charset="0"/>
              </a:rPr>
              <a:t>Teaches: </a:t>
            </a:r>
            <a:r>
              <a:rPr lang="en-US" sz="1600" dirty="0">
                <a:latin typeface="Georgia" panose="02040502050405020303" pitchFamily="18" charset="0"/>
              </a:rPr>
              <a:t>ITS &amp; Cyber Security</a:t>
            </a:r>
          </a:p>
          <a:p>
            <a:pPr lvl="1"/>
            <a:r>
              <a:rPr lang="en-US" sz="1600" b="1" dirty="0">
                <a:latin typeface="Georgia" panose="02040502050405020303" pitchFamily="18" charset="0"/>
              </a:rPr>
              <a:t>SkillsUSA Rolls: </a:t>
            </a:r>
          </a:p>
          <a:p>
            <a:pPr lvl="2"/>
            <a:r>
              <a:rPr lang="en-US" sz="1200" dirty="0">
                <a:latin typeface="Georgia" panose="02040502050405020303" pitchFamily="18" charset="0"/>
              </a:rPr>
              <a:t>SkillsUSA Washington Certified Trainer</a:t>
            </a:r>
          </a:p>
          <a:p>
            <a:pPr lvl="2"/>
            <a:r>
              <a:rPr lang="en-US" sz="1200" dirty="0">
                <a:latin typeface="Georgia" panose="02040502050405020303" pitchFamily="18" charset="0"/>
              </a:rPr>
              <a:t>SkillsUSA Washington Board President</a:t>
            </a:r>
          </a:p>
          <a:p>
            <a:pPr lvl="1"/>
            <a:r>
              <a:rPr lang="en-US" sz="1600" dirty="0">
                <a:latin typeface="Georgia" panose="02040502050405020303" pitchFamily="18" charset="0"/>
              </a:rPr>
              <a:t>Email: </a:t>
            </a:r>
            <a:r>
              <a:rPr lang="en-US" sz="1200" b="1" dirty="0">
                <a:latin typeface="Georgia" panose="02040502050405020303" pitchFamily="18" charset="0"/>
                <a:hlinkClick r:id="rId4"/>
              </a:rPr>
              <a:t>pugetsoundsouth@skillsusawashington.org</a:t>
            </a:r>
            <a:r>
              <a:rPr lang="en-US" sz="1200" b="1" dirty="0">
                <a:latin typeface="Georgia" panose="02040502050405020303" pitchFamily="18" charset="0"/>
              </a:rPr>
              <a:t> </a:t>
            </a:r>
            <a:endParaRPr lang="en-US" sz="1200" dirty="0">
              <a:latin typeface="Georgia" panose="02040502050405020303" pitchFamily="18" charset="0"/>
            </a:endParaRPr>
          </a:p>
          <a:p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A8E09D-9850-4335-9E9C-99DA34691C23}"/>
              </a:ext>
            </a:extLst>
          </p:cNvPr>
          <p:cNvSpPr txBox="1">
            <a:spLocks/>
          </p:cNvSpPr>
          <p:nvPr/>
        </p:nvSpPr>
        <p:spPr>
          <a:xfrm>
            <a:off x="5376988" y="1611087"/>
            <a:ext cx="4631554" cy="47316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Georgia" panose="02040502050405020303" pitchFamily="18" charset="0"/>
              </a:rPr>
              <a:t>Courtney </a:t>
            </a:r>
            <a:r>
              <a:rPr lang="en-US" sz="1600" dirty="0"/>
              <a:t>Burger</a:t>
            </a:r>
            <a:endParaRPr lang="en-US" sz="1600" dirty="0">
              <a:latin typeface="Georgia" panose="02040502050405020303" pitchFamily="18" charset="0"/>
            </a:endParaRPr>
          </a:p>
          <a:p>
            <a:pPr lvl="1"/>
            <a:r>
              <a:rPr lang="en-US" sz="1600" b="1" dirty="0">
                <a:latin typeface="Georgia" panose="02040502050405020303" pitchFamily="18" charset="0"/>
              </a:rPr>
              <a:t>Title: </a:t>
            </a:r>
            <a:r>
              <a:rPr lang="en-US" sz="1600" dirty="0">
                <a:latin typeface="Georgia" panose="02040502050405020303" pitchFamily="18" charset="0"/>
              </a:rPr>
              <a:t>Associate Director</a:t>
            </a:r>
          </a:p>
          <a:p>
            <a:pPr lvl="1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SkillsUSA Roll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: Advisor and Student support</a:t>
            </a:r>
          </a:p>
          <a:p>
            <a:pPr lvl="1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Email: </a:t>
            </a:r>
            <a:r>
              <a:rPr lang="en-US" sz="1600" b="1" dirty="0">
                <a:latin typeface="Georgia" panose="02040502050405020303" pitchFamily="18" charset="0"/>
                <a:hlinkClick r:id="rId5"/>
              </a:rPr>
              <a:t>Courtney@skillsusawashington.org</a:t>
            </a:r>
            <a:r>
              <a:rPr lang="en-US" sz="1600" b="1" dirty="0">
                <a:latin typeface="Georgia" panose="02040502050405020303" pitchFamily="18" charset="0"/>
              </a:rPr>
              <a:t> </a:t>
            </a:r>
            <a:endParaRPr lang="en-US" sz="1600" dirty="0">
              <a:latin typeface="Georgia" panose="02040502050405020303" pitchFamily="18" charset="0"/>
            </a:endParaRPr>
          </a:p>
          <a:p>
            <a:endParaRPr lang="en-US" sz="1200" dirty="0">
              <a:latin typeface="Georgia" panose="02040502050405020303" pitchFamily="18" charset="0"/>
            </a:endParaRPr>
          </a:p>
          <a:p>
            <a:endParaRPr lang="en-US" sz="1000" dirty="0">
              <a:latin typeface="Georgia" panose="02040502050405020303" pitchFamily="18" charset="0"/>
            </a:endParaRPr>
          </a:p>
          <a:p>
            <a:endParaRPr lang="en-US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35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Contests in Curriculum Example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5D73A99-439D-D215-27A1-E47F1BF1007D}"/>
              </a:ext>
            </a:extLst>
          </p:cNvPr>
          <p:cNvSpPr/>
          <p:nvPr/>
        </p:nvSpPr>
        <p:spPr>
          <a:xfrm>
            <a:off x="3147590" y="502341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Telecommunications Cabling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BE99D50-EC1E-4EB2-1E6E-D9D9173529F5}"/>
              </a:ext>
            </a:extLst>
          </p:cNvPr>
          <p:cNvSpPr/>
          <p:nvPr/>
        </p:nvSpPr>
        <p:spPr>
          <a:xfrm>
            <a:off x="3147590" y="368328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Information Technology Services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375E4A-EB05-D11D-CF5C-C0CF8819001D}"/>
              </a:ext>
            </a:extLst>
          </p:cNvPr>
          <p:cNvSpPr/>
          <p:nvPr/>
        </p:nvSpPr>
        <p:spPr>
          <a:xfrm>
            <a:off x="3147588" y="4353345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Internet of Things Smart Home Install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1376B0E-4AEE-3452-AC11-F3A4D3EDCE09}"/>
              </a:ext>
            </a:extLst>
          </p:cNvPr>
          <p:cNvSpPr/>
          <p:nvPr/>
        </p:nvSpPr>
        <p:spPr>
          <a:xfrm>
            <a:off x="3147589" y="3029979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Cybersecurity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F26366-155D-009D-D037-06E4580527FC}"/>
              </a:ext>
            </a:extLst>
          </p:cNvPr>
          <p:cNvSpPr/>
          <p:nvPr/>
        </p:nvSpPr>
        <p:spPr>
          <a:xfrm>
            <a:off x="3147590" y="2359914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Computer Maintenance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3EAF32D-F899-A552-94E8-653EDA6B6474}"/>
              </a:ext>
            </a:extLst>
          </p:cNvPr>
          <p:cNvSpPr/>
          <p:nvPr/>
        </p:nvSpPr>
        <p:spPr>
          <a:xfrm>
            <a:off x="5677804" y="368328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Job Skills Demo A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E5133E-F135-BA0D-F4DF-4A9C5582290B}"/>
              </a:ext>
            </a:extLst>
          </p:cNvPr>
          <p:cNvSpPr/>
          <p:nvPr/>
        </p:nvSpPr>
        <p:spPr>
          <a:xfrm>
            <a:off x="5677804" y="4989882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Prepared Speech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470CF9-241B-8979-04CA-B5ED22D2FA14}"/>
              </a:ext>
            </a:extLst>
          </p:cNvPr>
          <p:cNvSpPr/>
          <p:nvPr/>
        </p:nvSpPr>
        <p:spPr>
          <a:xfrm>
            <a:off x="5677804" y="2359914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Extemporaneous Speaking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E0624A-31F6-8973-5288-74821BD92AE5}"/>
              </a:ext>
            </a:extLst>
          </p:cNvPr>
          <p:cNvSpPr/>
          <p:nvPr/>
        </p:nvSpPr>
        <p:spPr>
          <a:xfrm>
            <a:off x="5677804" y="3029979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Job Interview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495BBBC-27E8-9165-2262-C1E508B04617}"/>
              </a:ext>
            </a:extLst>
          </p:cNvPr>
          <p:cNvSpPr/>
          <p:nvPr/>
        </p:nvSpPr>
        <p:spPr>
          <a:xfrm>
            <a:off x="5677804" y="4336581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Pin Design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689931A-765F-48C3-36AA-1BE7D8B4254C}"/>
              </a:ext>
            </a:extLst>
          </p:cNvPr>
          <p:cNvSpPr/>
          <p:nvPr/>
        </p:nvSpPr>
        <p:spPr>
          <a:xfrm>
            <a:off x="8045209" y="3029426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T-Shirt Design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DDA98E-248F-613A-ABD9-3C91BA2DFC88}"/>
              </a:ext>
            </a:extLst>
          </p:cNvPr>
          <p:cNvSpPr/>
          <p:nvPr/>
        </p:nvSpPr>
        <p:spPr>
          <a:xfrm>
            <a:off x="8045209" y="5007927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National Pin &amp; T-Shirt Design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9DA2744-BE7A-F5B0-9D0B-78BB481EDD89}"/>
              </a:ext>
            </a:extLst>
          </p:cNvPr>
          <p:cNvSpPr/>
          <p:nvPr/>
        </p:nvSpPr>
        <p:spPr>
          <a:xfrm>
            <a:off x="8045209" y="2359914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Related Technical Math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E6D62D-4986-1B98-288E-887E0F0601B3}"/>
              </a:ext>
            </a:extLst>
          </p:cNvPr>
          <p:cNvSpPr/>
          <p:nvPr/>
        </p:nvSpPr>
        <p:spPr>
          <a:xfrm>
            <a:off x="5677804" y="5643181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Quiz Bowl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D4760FA-9F8F-6DD4-06F9-F34A0EC80718}"/>
              </a:ext>
            </a:extLst>
          </p:cNvPr>
          <p:cNvSpPr/>
          <p:nvPr/>
        </p:nvSpPr>
        <p:spPr>
          <a:xfrm>
            <a:off x="724181" y="3683280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Customer Service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BC253BE-5A10-ACAF-2733-EB2704F51350}"/>
              </a:ext>
            </a:extLst>
          </p:cNvPr>
          <p:cNvSpPr/>
          <p:nvPr/>
        </p:nvSpPr>
        <p:spPr>
          <a:xfrm>
            <a:off x="724181" y="4353345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Occupational Health and Safety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72F4266-9FF1-65B0-F7DA-3BB9902A2961}"/>
              </a:ext>
            </a:extLst>
          </p:cNvPr>
          <p:cNvSpPr/>
          <p:nvPr/>
        </p:nvSpPr>
        <p:spPr>
          <a:xfrm>
            <a:off x="724181" y="2359914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Career Pathways Showcase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C5F44D0-8306-5DA6-DB67-16B4B6DE8A7C}"/>
              </a:ext>
            </a:extLst>
          </p:cNvPr>
          <p:cNvSpPr/>
          <p:nvPr/>
        </p:nvSpPr>
        <p:spPr>
          <a:xfrm>
            <a:off x="724181" y="3029979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Community Service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B66CFD5-EEA7-C70C-ECD8-D5344A4D5902}"/>
              </a:ext>
            </a:extLst>
          </p:cNvPr>
          <p:cNvSpPr/>
          <p:nvPr/>
        </p:nvSpPr>
        <p:spPr>
          <a:xfrm>
            <a:off x="8045209" y="4344352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rgbClr val="FF0000"/>
                </a:solidFill>
              </a:rPr>
              <a:t>CareerSafe</a:t>
            </a:r>
            <a:r>
              <a:rPr lang="en-US" sz="1600" dirty="0">
                <a:solidFill>
                  <a:srgbClr val="FF0000"/>
                </a:solidFill>
              </a:rPr>
              <a:t> Video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FE3354-FB5D-73B4-1E1C-56522BDF2E69}"/>
              </a:ext>
            </a:extLst>
          </p:cNvPr>
          <p:cNvCxnSpPr>
            <a:cxnSpLocks/>
          </p:cNvCxnSpPr>
          <p:nvPr/>
        </p:nvCxnSpPr>
        <p:spPr>
          <a:xfrm>
            <a:off x="2857500" y="2359914"/>
            <a:ext cx="0" cy="3456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E7C614-4A0F-FD45-0D59-9FCFE2D1C893}"/>
              </a:ext>
            </a:extLst>
          </p:cNvPr>
          <p:cNvCxnSpPr>
            <a:cxnSpLocks/>
          </p:cNvCxnSpPr>
          <p:nvPr/>
        </p:nvCxnSpPr>
        <p:spPr>
          <a:xfrm>
            <a:off x="5397500" y="2359914"/>
            <a:ext cx="0" cy="38147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F23F4E6-67E1-68C4-C7B0-01AFDF411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76" y="1978618"/>
            <a:ext cx="2273300" cy="293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dirty="0">
                <a:latin typeface="Georgia" panose="02040502050405020303" pitchFamily="18" charset="0"/>
              </a:rPr>
              <a:t>Occupational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68930AC-5DE0-C934-80F4-FD1A71586C50}"/>
              </a:ext>
            </a:extLst>
          </p:cNvPr>
          <p:cNvSpPr txBox="1">
            <a:spLocks/>
          </p:cNvSpPr>
          <p:nvPr/>
        </p:nvSpPr>
        <p:spPr>
          <a:xfrm>
            <a:off x="2857500" y="1978618"/>
            <a:ext cx="2540000" cy="293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Georgia" panose="02040502050405020303" pitchFamily="18" charset="0"/>
              </a:rPr>
              <a:t>Technical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3BCB1F4-8525-54AC-229B-B45C9164ADAF}"/>
              </a:ext>
            </a:extLst>
          </p:cNvPr>
          <p:cNvSpPr txBox="1">
            <a:spLocks/>
          </p:cNvSpPr>
          <p:nvPr/>
        </p:nvSpPr>
        <p:spPr>
          <a:xfrm>
            <a:off x="5425953" y="1978617"/>
            <a:ext cx="4632443" cy="29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Georgia" panose="02040502050405020303" pitchFamily="18" charset="0"/>
              </a:rPr>
              <a:t>Leadership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C19617F-DE84-DD15-05A8-CD125C4A0BDD}"/>
              </a:ext>
            </a:extLst>
          </p:cNvPr>
          <p:cNvSpPr/>
          <p:nvPr/>
        </p:nvSpPr>
        <p:spPr>
          <a:xfrm>
            <a:off x="8045208" y="5643181"/>
            <a:ext cx="1924291" cy="495300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Sate Pin &amp; T-Shirt Design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DE7F07C-BB56-2BBE-A0B4-B76639849F77}"/>
              </a:ext>
            </a:extLst>
          </p:cNvPr>
          <p:cNvSpPr txBox="1">
            <a:spLocks/>
          </p:cNvSpPr>
          <p:nvPr/>
        </p:nvSpPr>
        <p:spPr>
          <a:xfrm>
            <a:off x="8045209" y="4002787"/>
            <a:ext cx="1924291" cy="29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>
                <a:latin typeface="Georgia" panose="02040502050405020303" pitchFamily="18" charset="0"/>
              </a:rPr>
              <a:t>Other</a:t>
            </a:r>
          </a:p>
          <a:p>
            <a:endParaRPr lang="en-US" sz="1400" dirty="0">
              <a:latin typeface="Georgia" panose="02040502050405020303" pitchFamily="18" charset="0"/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A6F2051-F7A3-6800-66AB-F62037A3FBFE}"/>
              </a:ext>
            </a:extLst>
          </p:cNvPr>
          <p:cNvSpPr txBox="1">
            <a:spLocks/>
          </p:cNvSpPr>
          <p:nvPr/>
        </p:nvSpPr>
        <p:spPr>
          <a:xfrm>
            <a:off x="665843" y="1411794"/>
            <a:ext cx="9303656" cy="426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Contests Supported by an IT class that are incorporated into the class curriculum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20C1B0A-AA76-D458-AFF8-5AA51AFE1987}"/>
              </a:ext>
            </a:extLst>
          </p:cNvPr>
          <p:cNvSpPr txBox="1">
            <a:spLocks/>
          </p:cNvSpPr>
          <p:nvPr/>
        </p:nvSpPr>
        <p:spPr>
          <a:xfrm>
            <a:off x="629452" y="6041033"/>
            <a:ext cx="4018747" cy="2939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  <a:latin typeface="Georgia" panose="02040502050405020303" pitchFamily="18" charset="0"/>
              </a:rPr>
              <a:t>* No Student has competed but is supported</a:t>
            </a:r>
          </a:p>
          <a:p>
            <a:endParaRPr lang="en-US" sz="16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en-US" sz="16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361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Integrating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19" y="1654629"/>
            <a:ext cx="9613537" cy="4659085"/>
          </a:xfrm>
        </p:spPr>
        <p:txBody>
          <a:bodyPr>
            <a:norm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Skills Competition as Assessments: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Framework Standards for Industry are built into the Technical Standards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Grade sheet \ assessments are already built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Supporting documents \ assessments for modules have been completed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Look at non-course contests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Job Skills Demo A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Job Interview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Audio Video Production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Create a PLC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Expand assessments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59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Integrating 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" y="1654629"/>
            <a:ext cx="4963816" cy="46590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Formative Assessments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Define hardware labels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Make Jumper Cables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Make Coaxial Cable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Punch down Assessment</a:t>
            </a:r>
          </a:p>
          <a:p>
            <a:pPr marL="457200" lvl="1" indent="0">
              <a:buNone/>
            </a:pPr>
            <a:endParaRPr lang="en-US" sz="10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Summative Assessments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Install serviceable  connections between walls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Room Rewiring Project</a:t>
            </a:r>
          </a:p>
          <a:p>
            <a:pPr marL="0" indent="0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D41E7D-7ED7-1405-07CE-68DA071AD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401" y="1144399"/>
            <a:ext cx="5368412" cy="188760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946DAA-EA78-04E3-6ACE-86A349D5D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938" y="5878211"/>
            <a:ext cx="5368412" cy="8710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61593E0E-26F1-4048-28B8-FC8516887B12}"/>
              </a:ext>
            </a:extLst>
          </p:cNvPr>
          <p:cNvSpPr/>
          <p:nvPr/>
        </p:nvSpPr>
        <p:spPr>
          <a:xfrm rot="3980110">
            <a:off x="9935338" y="399602"/>
            <a:ext cx="449731" cy="1170039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30BE5838-DE8F-DA6D-115F-CDDEC028FFD5}"/>
              </a:ext>
            </a:extLst>
          </p:cNvPr>
          <p:cNvSpPr/>
          <p:nvPr/>
        </p:nvSpPr>
        <p:spPr>
          <a:xfrm rot="1863068">
            <a:off x="8707689" y="379409"/>
            <a:ext cx="449731" cy="6629950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D9D1B-E4BE-31B1-6E35-F45CCD9AD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2942" y="4609939"/>
            <a:ext cx="5368412" cy="130194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5" name="Arrow: Down 14">
            <a:extLst>
              <a:ext uri="{FF2B5EF4-FFF2-40B4-BE49-F238E27FC236}">
                <a16:creationId xmlns:a16="http://schemas.microsoft.com/office/drawing/2014/main" id="{4264D729-5D2D-4533-CA6C-28B34273DB7D}"/>
              </a:ext>
            </a:extLst>
          </p:cNvPr>
          <p:cNvSpPr/>
          <p:nvPr/>
        </p:nvSpPr>
        <p:spPr>
          <a:xfrm rot="632977">
            <a:off x="10369077" y="949128"/>
            <a:ext cx="449731" cy="4514738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6674C0-1EFB-E016-5A5C-703D1E244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220" y="2368781"/>
            <a:ext cx="5368412" cy="22502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69B3FD89-CBC3-71D1-2778-B381326142B4}"/>
              </a:ext>
            </a:extLst>
          </p:cNvPr>
          <p:cNvSpPr/>
          <p:nvPr/>
        </p:nvSpPr>
        <p:spPr>
          <a:xfrm rot="1674599">
            <a:off x="10340588" y="616105"/>
            <a:ext cx="449731" cy="1983136"/>
          </a:xfrm>
          <a:prstGeom prst="downArrow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7ABDBF9-B3AA-5446-B6FB-AFD22A5F7F2A}"/>
              </a:ext>
            </a:extLst>
          </p:cNvPr>
          <p:cNvSpPr txBox="1">
            <a:spLocks/>
          </p:cNvSpPr>
          <p:nvPr/>
        </p:nvSpPr>
        <p:spPr>
          <a:xfrm>
            <a:off x="10235380" y="192175"/>
            <a:ext cx="1883438" cy="103694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Add to Program Framework</a:t>
            </a:r>
          </a:p>
          <a:p>
            <a:endParaRPr lang="en-US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endParaRPr lang="en-US" sz="20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39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Competition Schedule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6584" y="1969476"/>
            <a:ext cx="6775939" cy="458763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Fall Advisor Meetings</a:t>
            </a:r>
          </a:p>
          <a:p>
            <a:r>
              <a:rPr lang="en-US" sz="2000" dirty="0">
                <a:latin typeface="Georgia" panose="02040502050405020303" pitchFamily="18" charset="0"/>
              </a:rPr>
              <a:t>Start of identification of regional contests</a:t>
            </a:r>
          </a:p>
          <a:p>
            <a:endParaRPr lang="en-US" sz="105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Advisors announce interest for regional competitions</a:t>
            </a:r>
          </a:p>
          <a:p>
            <a:r>
              <a:rPr lang="en-US" sz="2000" dirty="0">
                <a:latin typeface="Georgia" panose="02040502050405020303" pitchFamily="18" charset="0"/>
              </a:rPr>
              <a:t>Host for regionals identified</a:t>
            </a:r>
          </a:p>
          <a:p>
            <a:pPr marL="0" indent="0">
              <a:buNone/>
            </a:pPr>
            <a:endParaRPr lang="en-US" sz="12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Registration must be paid to compete in regionals</a:t>
            </a:r>
          </a:p>
          <a:p>
            <a:pPr marL="0" indent="0">
              <a:buNone/>
            </a:pPr>
            <a:endParaRPr lang="en-US" sz="20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1800" dirty="0">
              <a:latin typeface="Georgia" panose="02040502050405020303" pitchFamily="18" charset="0"/>
            </a:endParaRPr>
          </a:p>
          <a:p>
            <a:r>
              <a:rPr lang="en-US" sz="2000" dirty="0">
                <a:latin typeface="Georgia" panose="02040502050405020303" pitchFamily="18" charset="0"/>
              </a:rPr>
              <a:t>Regional competitions held</a:t>
            </a:r>
          </a:p>
          <a:p>
            <a:r>
              <a:rPr lang="en-US" sz="2000" dirty="0">
                <a:latin typeface="Georgia" panose="02040502050405020303" pitchFamily="18" charset="0"/>
              </a:rPr>
              <a:t>Must compete in regionals to qualify for State</a:t>
            </a:r>
            <a:endParaRPr lang="en-US" sz="2400" dirty="0">
              <a:latin typeface="Georgia" panose="02040502050405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DDCB17-9AB9-4255-B9CC-A5C73A3A382F}"/>
              </a:ext>
            </a:extLst>
          </p:cNvPr>
          <p:cNvSpPr/>
          <p:nvPr/>
        </p:nvSpPr>
        <p:spPr>
          <a:xfrm>
            <a:off x="1141047" y="1969476"/>
            <a:ext cx="2305538" cy="6643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October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1285A0-C62C-4E36-BCE2-976D987A7236}"/>
              </a:ext>
            </a:extLst>
          </p:cNvPr>
          <p:cNvSpPr/>
          <p:nvPr/>
        </p:nvSpPr>
        <p:spPr>
          <a:xfrm>
            <a:off x="1141047" y="3097497"/>
            <a:ext cx="2305538" cy="6643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November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0336CD-5AC8-40E7-AE8D-730A28015076}"/>
              </a:ext>
            </a:extLst>
          </p:cNvPr>
          <p:cNvSpPr/>
          <p:nvPr/>
        </p:nvSpPr>
        <p:spPr>
          <a:xfrm>
            <a:off x="1141047" y="4225518"/>
            <a:ext cx="2305538" cy="6643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December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0E982-AB55-47B1-9C67-F1C6CBB9C197}"/>
              </a:ext>
            </a:extLst>
          </p:cNvPr>
          <p:cNvSpPr/>
          <p:nvPr/>
        </p:nvSpPr>
        <p:spPr>
          <a:xfrm>
            <a:off x="1141047" y="5353539"/>
            <a:ext cx="2305538" cy="6643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January – 1</a:t>
            </a:r>
            <a:r>
              <a:rPr lang="en-US" baseline="30000" dirty="0"/>
              <a:t>st</a:t>
            </a:r>
            <a:r>
              <a:rPr lang="en-US" dirty="0"/>
              <a:t> week of February 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C7CE807-10A7-4D2D-B32C-408D26AB2799}"/>
              </a:ext>
            </a:extLst>
          </p:cNvPr>
          <p:cNvSpPr/>
          <p:nvPr/>
        </p:nvSpPr>
        <p:spPr>
          <a:xfrm>
            <a:off x="2110154" y="2666348"/>
            <a:ext cx="367323" cy="39858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154DE8F5-DB4B-425F-910E-71D50F908B45}"/>
              </a:ext>
            </a:extLst>
          </p:cNvPr>
          <p:cNvSpPr/>
          <p:nvPr/>
        </p:nvSpPr>
        <p:spPr>
          <a:xfrm>
            <a:off x="2110153" y="3794369"/>
            <a:ext cx="367323" cy="39858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9FA71CF-C71C-4F76-A385-8E2F3BA9EAC0}"/>
              </a:ext>
            </a:extLst>
          </p:cNvPr>
          <p:cNvSpPr/>
          <p:nvPr/>
        </p:nvSpPr>
        <p:spPr>
          <a:xfrm>
            <a:off x="2117968" y="4922390"/>
            <a:ext cx="367323" cy="39858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36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058" y="1422400"/>
            <a:ext cx="9564914" cy="4891314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Securing Funding and Resources</a:t>
            </a:r>
          </a:p>
        </p:txBody>
      </p:sp>
    </p:spTree>
    <p:extLst>
      <p:ext uri="{BB962C8B-B14F-4D97-AF65-F5344CB8AC3E}">
        <p14:creationId xmlns:p14="http://schemas.microsoft.com/office/powerpoint/2010/main" val="4801287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Securing Funding &amp; Resources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404523" cy="4731656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Georgia" panose="02040502050405020303" pitchFamily="18" charset="0"/>
              </a:rPr>
              <a:t>Administrative Funding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Budget Allocation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Professional Development Funds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CTE Grants</a:t>
            </a:r>
          </a:p>
          <a:p>
            <a:pPr lvl="2"/>
            <a:endParaRPr lang="en-US" sz="1800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External Grants and Scholarships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Non Profits: SkillsUSA National and State, Perkins Grant, Gates Foundation, or local educational foundations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Corporate Grants: corporations that have educational outreach programs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Local Businesses: Sponsorships and Donations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Industry Partners: They may provide financial support, equipment donations, or mentorship opportunities</a:t>
            </a:r>
          </a:p>
        </p:txBody>
      </p:sp>
    </p:spTree>
    <p:extLst>
      <p:ext uri="{BB962C8B-B14F-4D97-AF65-F5344CB8AC3E}">
        <p14:creationId xmlns:p14="http://schemas.microsoft.com/office/powerpoint/2010/main" val="44453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Securing Funding &amp; Resources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404523" cy="4731656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Georgia" panose="02040502050405020303" pitchFamily="18" charset="0"/>
              </a:rPr>
              <a:t>Fundraising Activities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School Based: Organize Events related to your Industry focus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Sales: Make products to sell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Online: Solicit donations online, leverage social media to promote fundraising and share Student success stories</a:t>
            </a:r>
          </a:p>
          <a:p>
            <a:pPr lvl="2"/>
            <a:endParaRPr lang="en-US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Resource and Donations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Equipment and Supplies: Equipment, tools, and supplies 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Professional Services: Guest lectures, workshops, or mentorship</a:t>
            </a:r>
          </a:p>
        </p:txBody>
      </p:sp>
    </p:spTree>
    <p:extLst>
      <p:ext uri="{BB962C8B-B14F-4D97-AF65-F5344CB8AC3E}">
        <p14:creationId xmlns:p14="http://schemas.microsoft.com/office/powerpoint/2010/main" val="41047267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Securing Funding &amp; Resources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404523" cy="4731656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>
                <a:latin typeface="Georgia" panose="02040502050405020303" pitchFamily="18" charset="0"/>
              </a:rPr>
              <a:t>Community and Alumni Support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PTA/PTO Grants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Alumni Donations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Alumni Events</a:t>
            </a:r>
          </a:p>
          <a:p>
            <a:pPr lvl="2"/>
            <a:endParaRPr lang="en-US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Advocacy and promotion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Showcase Success: Present Achievements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Showcase Success: Student Testimonials</a:t>
            </a:r>
          </a:p>
          <a:p>
            <a:pPr lvl="2"/>
            <a:endParaRPr lang="en-US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Engage Stakeholders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School Board Presentations: Gain their support and potentially secure additional funding</a:t>
            </a:r>
          </a:p>
          <a:p>
            <a:pPr lvl="2"/>
            <a:r>
              <a:rPr lang="en-US" dirty="0">
                <a:latin typeface="Georgia" panose="02040502050405020303" pitchFamily="18" charset="0"/>
              </a:rPr>
              <a:t>Community Outreach: Social Media, presentations, newsletters, and open houses</a:t>
            </a:r>
          </a:p>
        </p:txBody>
      </p:sp>
    </p:spTree>
    <p:extLst>
      <p:ext uri="{BB962C8B-B14F-4D97-AF65-F5344CB8AC3E}">
        <p14:creationId xmlns:p14="http://schemas.microsoft.com/office/powerpoint/2010/main" val="6199059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Down 8">
            <a:extLst>
              <a:ext uri="{FF2B5EF4-FFF2-40B4-BE49-F238E27FC236}">
                <a16:creationId xmlns:a16="http://schemas.microsoft.com/office/drawing/2014/main" id="{154DE8F5-DB4B-425F-910E-71D50F908B45}"/>
              </a:ext>
            </a:extLst>
          </p:cNvPr>
          <p:cNvSpPr/>
          <p:nvPr/>
        </p:nvSpPr>
        <p:spPr>
          <a:xfrm>
            <a:off x="2110153" y="4297459"/>
            <a:ext cx="367323" cy="32314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6584" y="1621514"/>
            <a:ext cx="6775939" cy="4689987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Identify areas of curriculum need</a:t>
            </a: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Connect with Regional Coordinator</a:t>
            </a: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Identification of contests your class can support</a:t>
            </a:r>
          </a:p>
          <a:p>
            <a:endParaRPr lang="en-US" sz="1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Attend the Fall Advisor Meetings</a:t>
            </a: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Recruit SkillsUSA members </a:t>
            </a: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Hold a Class\School SkillsUSA Leadership event</a:t>
            </a: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Have students identify contests of interest </a:t>
            </a:r>
          </a:p>
          <a:p>
            <a:endParaRPr lang="en-US" sz="105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Advisors announce interest for regional competitions</a:t>
            </a: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Host for regionals identified</a:t>
            </a:r>
          </a:p>
          <a:p>
            <a:pPr marL="0" indent="0">
              <a:buNone/>
            </a:pPr>
            <a:endParaRPr lang="en-US" sz="10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Contest Preparation for students</a:t>
            </a: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Fundraising Activities to offset costs of Regional and State Events</a:t>
            </a: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Registration must be paid to compete in regionals</a:t>
            </a:r>
          </a:p>
          <a:p>
            <a:pPr marL="0" indent="0">
              <a:buNone/>
            </a:pPr>
            <a:endParaRPr lang="en-US" sz="9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Regional competitions held</a:t>
            </a:r>
          </a:p>
          <a:p>
            <a:r>
              <a:rPr lang="en-US" sz="2000" dirty="0">
                <a:solidFill>
                  <a:schemeClr val="tx1"/>
                </a:solidFill>
                <a:latin typeface="Georgia" panose="02040502050405020303" pitchFamily="18" charset="0"/>
              </a:rPr>
              <a:t>Must compete in regionals to qualify for State</a:t>
            </a:r>
            <a:endParaRPr lang="en-US" sz="24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DDCB17-9AB9-4255-B9CC-A5C73A3A382F}"/>
              </a:ext>
            </a:extLst>
          </p:cNvPr>
          <p:cNvSpPr/>
          <p:nvPr/>
        </p:nvSpPr>
        <p:spPr>
          <a:xfrm>
            <a:off x="1141045" y="2867891"/>
            <a:ext cx="2305538" cy="6643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October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1285A0-C62C-4E36-BCE2-976D987A7236}"/>
              </a:ext>
            </a:extLst>
          </p:cNvPr>
          <p:cNvSpPr/>
          <p:nvPr/>
        </p:nvSpPr>
        <p:spPr>
          <a:xfrm>
            <a:off x="1148860" y="3855344"/>
            <a:ext cx="2305538" cy="46794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November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0336CD-5AC8-40E7-AE8D-730A28015076}"/>
              </a:ext>
            </a:extLst>
          </p:cNvPr>
          <p:cNvSpPr/>
          <p:nvPr/>
        </p:nvSpPr>
        <p:spPr>
          <a:xfrm>
            <a:off x="1141047" y="4646430"/>
            <a:ext cx="2305538" cy="6643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December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0E982-AB55-47B1-9C67-F1C6CBB9C197}"/>
              </a:ext>
            </a:extLst>
          </p:cNvPr>
          <p:cNvSpPr/>
          <p:nvPr/>
        </p:nvSpPr>
        <p:spPr>
          <a:xfrm>
            <a:off x="1141047" y="5633883"/>
            <a:ext cx="2305538" cy="55630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January – February 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C7CE807-10A7-4D2D-B32C-408D26AB2799}"/>
              </a:ext>
            </a:extLst>
          </p:cNvPr>
          <p:cNvSpPr/>
          <p:nvPr/>
        </p:nvSpPr>
        <p:spPr>
          <a:xfrm>
            <a:off x="2110154" y="3532198"/>
            <a:ext cx="367323" cy="289513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9FA71CF-C71C-4F76-A385-8E2F3BA9EAC0}"/>
              </a:ext>
            </a:extLst>
          </p:cNvPr>
          <p:cNvSpPr/>
          <p:nvPr/>
        </p:nvSpPr>
        <p:spPr>
          <a:xfrm>
            <a:off x="2117968" y="5310738"/>
            <a:ext cx="367323" cy="289512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DD0499-7868-EC7E-1D78-18692397E2CC}"/>
              </a:ext>
            </a:extLst>
          </p:cNvPr>
          <p:cNvSpPr/>
          <p:nvPr/>
        </p:nvSpPr>
        <p:spPr>
          <a:xfrm>
            <a:off x="1141045" y="1605838"/>
            <a:ext cx="2305538" cy="9099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September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DD199757-DE55-CEC3-BAD9-448572E25712}"/>
              </a:ext>
            </a:extLst>
          </p:cNvPr>
          <p:cNvSpPr/>
          <p:nvPr/>
        </p:nvSpPr>
        <p:spPr>
          <a:xfrm>
            <a:off x="2117967" y="2515746"/>
            <a:ext cx="367323" cy="348972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097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 Contacts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7" y="1459257"/>
            <a:ext cx="3849764" cy="4883486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eorgia" panose="02040502050405020303" pitchFamily="18" charset="0"/>
              </a:rPr>
              <a:t>Southwest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Nathan Younger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Ray Nelson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eorgia" panose="02040502050405020303" pitchFamily="18" charset="0"/>
              </a:rPr>
              <a:t>Olympic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Megan Ritchie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Tyler Renz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eorgia" panose="02040502050405020303" pitchFamily="18" charset="0"/>
              </a:rPr>
              <a:t>Puget Sound South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Gary </a:t>
            </a:r>
            <a:r>
              <a:rPr lang="en-US" dirty="0" err="1">
                <a:latin typeface="Georgia" panose="02040502050405020303" pitchFamily="18" charset="0"/>
              </a:rPr>
              <a:t>Milbradt</a:t>
            </a:r>
            <a:endParaRPr lang="en-US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Adam Scroggins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eorgia" panose="02040502050405020303" pitchFamily="18" charset="0"/>
              </a:rPr>
              <a:t>Central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Lauren Thomas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Todd Smith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eorgia" panose="02040502050405020303" pitchFamily="18" charset="0"/>
              </a:rPr>
              <a:t>Eastern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Jessa </a:t>
            </a:r>
            <a:r>
              <a:rPr lang="en-US" dirty="0" err="1">
                <a:latin typeface="Georgia" panose="02040502050405020303" pitchFamily="18" charset="0"/>
              </a:rPr>
              <a:t>Nocis</a:t>
            </a:r>
            <a:endParaRPr lang="en-US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Terry </a:t>
            </a:r>
            <a:r>
              <a:rPr lang="en-US" dirty="0" err="1">
                <a:latin typeface="Georgia" panose="02040502050405020303" pitchFamily="18" charset="0"/>
              </a:rPr>
              <a:t>Yeigh</a:t>
            </a:r>
            <a:endParaRPr lang="en-US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Brandon McDaniel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Dan Parker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Georgia" panose="02040502050405020303" pitchFamily="18" charset="0"/>
              </a:rPr>
              <a:t>Puget Sound North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Mary Rawlins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Teri </a:t>
            </a:r>
            <a:r>
              <a:rPr lang="en-US" dirty="0" err="1">
                <a:latin typeface="Georgia" panose="02040502050405020303" pitchFamily="18" charset="0"/>
              </a:rPr>
              <a:t>Bravomejia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0EA073-1641-9A5A-77DB-97EABBFA9646}"/>
              </a:ext>
            </a:extLst>
          </p:cNvPr>
          <p:cNvSpPr txBox="1"/>
          <p:nvPr/>
        </p:nvSpPr>
        <p:spPr>
          <a:xfrm>
            <a:off x="6096000" y="2239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Link to Regional Map</a:t>
            </a:r>
            <a:r>
              <a:rPr lang="en-US" dirty="0"/>
              <a:t>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B23816-78B7-E746-B7A4-C06825962CA1}"/>
              </a:ext>
            </a:extLst>
          </p:cNvPr>
          <p:cNvGrpSpPr/>
          <p:nvPr/>
        </p:nvGrpSpPr>
        <p:grpSpPr>
          <a:xfrm>
            <a:off x="4788311" y="1459257"/>
            <a:ext cx="5402976" cy="3394409"/>
            <a:chOff x="4161294" y="1501176"/>
            <a:chExt cx="6069321" cy="38556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988780-8DDB-7CF0-52FB-97A12B377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61294" y="1501176"/>
              <a:ext cx="6069321" cy="385564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EC91244-DE3F-50C1-2908-A7D73B05089B}"/>
                </a:ext>
              </a:extLst>
            </p:cNvPr>
            <p:cNvSpPr/>
            <p:nvPr/>
          </p:nvSpPr>
          <p:spPr>
            <a:xfrm>
              <a:off x="6012425" y="4480874"/>
              <a:ext cx="383458" cy="414711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1C5C564-A926-51F3-0980-166B9C2F0A64}"/>
                </a:ext>
              </a:extLst>
            </p:cNvPr>
            <p:cNvSpPr/>
            <p:nvPr/>
          </p:nvSpPr>
          <p:spPr>
            <a:xfrm>
              <a:off x="4967296" y="2933171"/>
              <a:ext cx="383458" cy="414711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8BC58A4-966F-7801-2B8A-6C4E109338AB}"/>
                </a:ext>
              </a:extLst>
            </p:cNvPr>
            <p:cNvSpPr/>
            <p:nvPr/>
          </p:nvSpPr>
          <p:spPr>
            <a:xfrm>
              <a:off x="6012425" y="2048269"/>
              <a:ext cx="383458" cy="414711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6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DB267BE-2872-EA93-5BED-89B5A447B1AE}"/>
                </a:ext>
              </a:extLst>
            </p:cNvPr>
            <p:cNvSpPr/>
            <p:nvPr/>
          </p:nvSpPr>
          <p:spPr>
            <a:xfrm>
              <a:off x="7195954" y="2719142"/>
              <a:ext cx="383458" cy="414711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4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70FD865-F219-1F25-111C-AB635502E0DA}"/>
                </a:ext>
              </a:extLst>
            </p:cNvPr>
            <p:cNvSpPr/>
            <p:nvPr/>
          </p:nvSpPr>
          <p:spPr>
            <a:xfrm>
              <a:off x="8942439" y="3023242"/>
              <a:ext cx="383458" cy="414711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5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4E575DA-5955-AAF1-7288-B359927A339C}"/>
                </a:ext>
              </a:extLst>
            </p:cNvPr>
            <p:cNvSpPr/>
            <p:nvPr/>
          </p:nvSpPr>
          <p:spPr>
            <a:xfrm>
              <a:off x="6012425" y="3437953"/>
              <a:ext cx="383458" cy="414711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3</a:t>
              </a: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E38DD3C-F501-E581-69ED-FFF89D68E175}"/>
              </a:ext>
            </a:extLst>
          </p:cNvPr>
          <p:cNvSpPr txBox="1">
            <a:spLocks/>
          </p:cNvSpPr>
          <p:nvPr/>
        </p:nvSpPr>
        <p:spPr>
          <a:xfrm>
            <a:off x="4237703" y="5177764"/>
            <a:ext cx="5869858" cy="963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Email: </a:t>
            </a:r>
            <a:r>
              <a:rPr lang="en-US" sz="2000" dirty="0">
                <a:latin typeface="Georgia" panose="02040502050405020303" pitchFamily="18" charset="0"/>
                <a:hlinkClick r:id="rId4"/>
              </a:rPr>
              <a:t>“Region name”@Skillsusawashington.org</a:t>
            </a:r>
            <a:endParaRPr lang="en-US" sz="2000" dirty="0">
              <a:latin typeface="Georgia" panose="02040502050405020303" pitchFamily="18" charset="0"/>
            </a:endParaRPr>
          </a:p>
          <a:p>
            <a:pPr marL="457200" lvl="1" indent="0">
              <a:buNone/>
            </a:pPr>
            <a:endParaRPr lang="en-US" sz="6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Georgia" panose="02040502050405020303" pitchFamily="18" charset="0"/>
              </a:rPr>
              <a:t>e.g. </a:t>
            </a:r>
            <a:r>
              <a:rPr lang="en-US" sz="2000" dirty="0">
                <a:latin typeface="Georgia" panose="02040502050405020303" pitchFamily="18" charset="0"/>
                <a:hlinkClick r:id="rId5"/>
              </a:rPr>
              <a:t>Pugetsoundsouth@skillsusawashington.org</a:t>
            </a:r>
            <a:r>
              <a:rPr lang="en-US" sz="2000" dirty="0"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4659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404523" cy="4731656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State Director Update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SkillsUSA as an organization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SkillsUSA Washington structure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Essential Dates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Starting Strong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Integrating Curriculum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Funding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Contact Information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>
              <a:latin typeface="Georgia" panose="02040502050405020303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630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and Contacts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5F669-8D21-D573-6D83-11BED073B0BB}"/>
              </a:ext>
            </a:extLst>
          </p:cNvPr>
          <p:cNvSpPr txBox="1"/>
          <p:nvPr/>
        </p:nvSpPr>
        <p:spPr>
          <a:xfrm>
            <a:off x="5665807" y="4011937"/>
            <a:ext cx="4333599" cy="861774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Mailing List:</a:t>
            </a:r>
          </a:p>
          <a:p>
            <a:pPr algn="ctr"/>
            <a:r>
              <a:rPr lang="en-US" sz="1400" dirty="0">
                <a:hlinkClick r:id="rId2"/>
              </a:rPr>
              <a:t>Sign up now</a:t>
            </a:r>
            <a:r>
              <a:rPr lang="en-US" sz="1400" dirty="0"/>
              <a:t> 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F48F1A-82D7-1FDB-6F4B-1A8F9D3EB754}"/>
              </a:ext>
            </a:extLst>
          </p:cNvPr>
          <p:cNvSpPr txBox="1"/>
          <p:nvPr/>
        </p:nvSpPr>
        <p:spPr>
          <a:xfrm>
            <a:off x="682906" y="1531065"/>
            <a:ext cx="4793662" cy="2585323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Contacts:</a:t>
            </a:r>
          </a:p>
          <a:p>
            <a:r>
              <a:rPr lang="en-US" sz="1600" dirty="0"/>
              <a:t>Karmen Warner: </a:t>
            </a:r>
            <a:r>
              <a:rPr lang="en-US" sz="1400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director@skillsusawashington.org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Courtney Burger: </a:t>
            </a:r>
            <a:r>
              <a:rPr lang="en-US" sz="14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courtney@skillsusawashington.org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Central Region: </a:t>
            </a:r>
            <a:r>
              <a:rPr lang="en-US" sz="1400" dirty="0">
                <a:hlinkClick r:id="rId5"/>
              </a:rPr>
              <a:t>Central@skillsusawashington.org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Eastern Region: </a:t>
            </a:r>
            <a:r>
              <a:rPr lang="en-US" sz="1400" dirty="0">
                <a:hlinkClick r:id="rId6"/>
              </a:rPr>
              <a:t>Eastern@skillsusawashington.org</a:t>
            </a:r>
            <a:r>
              <a:rPr lang="en-US" sz="1400" dirty="0"/>
              <a:t> </a:t>
            </a:r>
            <a:endParaRPr lang="en-US" sz="1600" dirty="0"/>
          </a:p>
          <a:p>
            <a:r>
              <a:rPr lang="en-US" sz="1600" dirty="0"/>
              <a:t>Olympic Region: </a:t>
            </a:r>
            <a:r>
              <a:rPr lang="en-US" sz="1400" dirty="0">
                <a:hlinkClick r:id="rId7"/>
              </a:rPr>
              <a:t>Olympic@skillsusawashington.org</a:t>
            </a:r>
            <a:endParaRPr lang="en-US" sz="1600" dirty="0"/>
          </a:p>
          <a:p>
            <a:r>
              <a:rPr lang="en-US" sz="1600" dirty="0"/>
              <a:t>Southwest Region: </a:t>
            </a:r>
            <a:r>
              <a:rPr lang="en-US" sz="1400" dirty="0">
                <a:hlinkClick r:id="rId8"/>
              </a:rPr>
              <a:t>Southwest@skillsusawashington.org</a:t>
            </a:r>
            <a:r>
              <a:rPr lang="en-US" sz="1400" dirty="0"/>
              <a:t> </a:t>
            </a:r>
          </a:p>
          <a:p>
            <a:r>
              <a:rPr lang="en-US" sz="1600" dirty="0"/>
              <a:t>PS North Region: </a:t>
            </a:r>
            <a:r>
              <a:rPr lang="en-US" sz="1400" dirty="0">
                <a:hlinkClick r:id="rId9"/>
              </a:rPr>
              <a:t>Pugetsoundnorth@skillsusawashington.org</a:t>
            </a:r>
            <a:endParaRPr lang="en-US" sz="1200" dirty="0"/>
          </a:p>
          <a:p>
            <a:r>
              <a:rPr lang="en-US" sz="1600" dirty="0"/>
              <a:t>PS South Region: </a:t>
            </a:r>
            <a:r>
              <a:rPr lang="en-US" sz="1400" dirty="0">
                <a:hlinkClick r:id="rId10"/>
              </a:rPr>
              <a:t>Pugetsoundsouth@skillsusawashington.org</a:t>
            </a:r>
            <a:endParaRPr lang="en-US" sz="1200" dirty="0"/>
          </a:p>
          <a:p>
            <a:r>
              <a:rPr lang="en-US" sz="16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Nationals Customer Care: </a:t>
            </a:r>
            <a:r>
              <a:rPr lang="en-US" sz="14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  <a:hlinkClick r:id="rId11"/>
              </a:rPr>
              <a:t>customercare@skillsusa.org</a:t>
            </a:r>
            <a:r>
              <a:rPr lang="en-US" sz="1400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D3CDF7-E385-76D7-35F1-92FF483E4850}"/>
              </a:ext>
            </a:extLst>
          </p:cNvPr>
          <p:cNvSpPr txBox="1"/>
          <p:nvPr/>
        </p:nvSpPr>
        <p:spPr>
          <a:xfrm>
            <a:off x="682906" y="4299669"/>
            <a:ext cx="4793662" cy="1692771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Social Media:</a:t>
            </a:r>
          </a:p>
          <a:p>
            <a:r>
              <a:rPr lang="en-US" dirty="0"/>
              <a:t>Social Media Links: </a:t>
            </a:r>
            <a:r>
              <a:rPr lang="en-US" sz="1400" dirty="0">
                <a:hlinkClick r:id="rId12"/>
              </a:rPr>
              <a:t>https://linktr.ee/skillsusawashington</a:t>
            </a:r>
            <a:r>
              <a:rPr lang="en-US" sz="1400" dirty="0"/>
              <a:t> </a:t>
            </a:r>
          </a:p>
          <a:p>
            <a:r>
              <a:rPr lang="en-US" dirty="0"/>
              <a:t>Instagram: </a:t>
            </a:r>
            <a:r>
              <a:rPr lang="en-US" dirty="0" err="1"/>
              <a:t>skillsusawa</a:t>
            </a:r>
            <a:endParaRPr lang="en-US" dirty="0"/>
          </a:p>
          <a:p>
            <a:r>
              <a:rPr lang="en-US" dirty="0" err="1"/>
              <a:t>Linkedin</a:t>
            </a:r>
            <a:r>
              <a:rPr lang="en-US" dirty="0"/>
              <a:t>: </a:t>
            </a:r>
            <a:r>
              <a:rPr lang="en-US" sz="1400" dirty="0">
                <a:hlinkClick r:id="rId13"/>
              </a:rPr>
              <a:t>https://www.linkedin.com/company/skillsusa-washington/</a:t>
            </a:r>
            <a:endParaRPr lang="en-US" sz="1400" dirty="0"/>
          </a:p>
          <a:p>
            <a:r>
              <a:rPr lang="en-US" dirty="0"/>
              <a:t>Facebook: </a:t>
            </a:r>
            <a:r>
              <a:rPr lang="en-US" sz="1400" dirty="0">
                <a:hlinkClick r:id="rId14"/>
              </a:rPr>
              <a:t>https://www.facebook.com/skillsusawa/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E91693-D50A-1A96-F306-8F658F670D99}"/>
              </a:ext>
            </a:extLst>
          </p:cNvPr>
          <p:cNvGrpSpPr/>
          <p:nvPr/>
        </p:nvGrpSpPr>
        <p:grpSpPr>
          <a:xfrm>
            <a:off x="5665807" y="1553401"/>
            <a:ext cx="4333599" cy="2308324"/>
            <a:chOff x="5665807" y="3011818"/>
            <a:chExt cx="4333599" cy="230832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419FD3-A00D-A685-3FAE-C2988524E2D0}"/>
                </a:ext>
              </a:extLst>
            </p:cNvPr>
            <p:cNvSpPr txBox="1"/>
            <p:nvPr/>
          </p:nvSpPr>
          <p:spPr>
            <a:xfrm>
              <a:off x="5665807" y="3011818"/>
              <a:ext cx="4333599" cy="2308324"/>
            </a:xfrm>
            <a:prstGeom prst="rect">
              <a:avLst/>
            </a:prstGeom>
            <a:noFill/>
            <a:ln w="25400">
              <a:solidFill>
                <a:schemeClr val="accent3">
                  <a:shade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u="sng" dirty="0"/>
                <a:t>Documents:</a:t>
              </a:r>
            </a:p>
            <a:p>
              <a:r>
                <a:rPr lang="en-US" dirty="0"/>
                <a:t>Resources: </a:t>
              </a:r>
              <a:r>
                <a:rPr lang="en-US" sz="1000" dirty="0">
                  <a:latin typeface="Georgia" panose="02040502050405020303" pitchFamily="18" charset="0"/>
                  <a:hlinkClick r:id="rId15"/>
                </a:rPr>
                <a:t>https://skillsusawashington.org/resources/advisors/</a:t>
              </a:r>
              <a:endParaRPr lang="en-US" sz="1000" dirty="0"/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12 Steps to Start the Year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Breaking down the Framework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2024-25 Program of Work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Membership Kit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Brand Portal</a:t>
              </a:r>
            </a:p>
            <a:p>
              <a:r>
                <a:rPr lang="en-US" u="sng" dirty="0">
                  <a:solidFill>
                    <a:schemeClr val="accent5">
                      <a:lumMod val="75000"/>
                    </a:schemeClr>
                  </a:solidFill>
                </a:rPr>
                <a:t>Membership Enrollment</a:t>
              </a:r>
            </a:p>
          </p:txBody>
        </p:sp>
        <p:sp>
          <p:nvSpPr>
            <p:cNvPr id="11" name="Rectangle 10">
              <a:hlinkClick r:id="rId16"/>
              <a:extLst>
                <a:ext uri="{FF2B5EF4-FFF2-40B4-BE49-F238E27FC236}">
                  <a16:creationId xmlns:a16="http://schemas.microsoft.com/office/drawing/2014/main" id="{49F7F50E-7126-7539-ED9D-852BBCF954B3}"/>
                </a:ext>
              </a:extLst>
            </p:cNvPr>
            <p:cNvSpPr/>
            <p:nvPr/>
          </p:nvSpPr>
          <p:spPr>
            <a:xfrm>
              <a:off x="5665807" y="3666554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hlinkClick r:id="rId17"/>
              <a:extLst>
                <a:ext uri="{FF2B5EF4-FFF2-40B4-BE49-F238E27FC236}">
                  <a16:creationId xmlns:a16="http://schemas.microsoft.com/office/drawing/2014/main" id="{534E8D63-4637-CB61-55C0-1977213CD0F1}"/>
                </a:ext>
              </a:extLst>
            </p:cNvPr>
            <p:cNvSpPr/>
            <p:nvPr/>
          </p:nvSpPr>
          <p:spPr>
            <a:xfrm>
              <a:off x="5665807" y="3947232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hlinkClick r:id="rId15"/>
              <a:extLst>
                <a:ext uri="{FF2B5EF4-FFF2-40B4-BE49-F238E27FC236}">
                  <a16:creationId xmlns:a16="http://schemas.microsoft.com/office/drawing/2014/main" id="{10CC3CD2-C3B2-40E0-F117-01E54D2627BA}"/>
                </a:ext>
              </a:extLst>
            </p:cNvPr>
            <p:cNvSpPr/>
            <p:nvPr/>
          </p:nvSpPr>
          <p:spPr>
            <a:xfrm>
              <a:off x="5665807" y="4218768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hlinkClick r:id="rId18"/>
              <a:extLst>
                <a:ext uri="{FF2B5EF4-FFF2-40B4-BE49-F238E27FC236}">
                  <a16:creationId xmlns:a16="http://schemas.microsoft.com/office/drawing/2014/main" id="{029999B5-3BFD-AE67-5D65-7F1C7FD7A63B}"/>
                </a:ext>
              </a:extLst>
            </p:cNvPr>
            <p:cNvSpPr/>
            <p:nvPr/>
          </p:nvSpPr>
          <p:spPr>
            <a:xfrm>
              <a:off x="5665807" y="4500503"/>
              <a:ext cx="4129548" cy="1951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hlinkClick r:id="rId19"/>
              <a:extLst>
                <a:ext uri="{FF2B5EF4-FFF2-40B4-BE49-F238E27FC236}">
                  <a16:creationId xmlns:a16="http://schemas.microsoft.com/office/drawing/2014/main" id="{961B1E4E-89C9-4E43-4283-C46C279334D6}"/>
                </a:ext>
              </a:extLst>
            </p:cNvPr>
            <p:cNvSpPr/>
            <p:nvPr/>
          </p:nvSpPr>
          <p:spPr>
            <a:xfrm>
              <a:off x="5665807" y="4782238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hlinkClick r:id="rId20"/>
              <a:extLst>
                <a:ext uri="{FF2B5EF4-FFF2-40B4-BE49-F238E27FC236}">
                  <a16:creationId xmlns:a16="http://schemas.microsoft.com/office/drawing/2014/main" id="{6135B5C2-F996-EB3B-A7CC-292A0B8F505E}"/>
                </a:ext>
              </a:extLst>
            </p:cNvPr>
            <p:cNvSpPr/>
            <p:nvPr/>
          </p:nvSpPr>
          <p:spPr>
            <a:xfrm>
              <a:off x="5665807" y="5038079"/>
              <a:ext cx="4129548" cy="192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6A0AF7D-79A7-8A8E-3CDC-5A9B8BFB1050}"/>
              </a:ext>
            </a:extLst>
          </p:cNvPr>
          <p:cNvSpPr txBox="1"/>
          <p:nvPr/>
        </p:nvSpPr>
        <p:spPr>
          <a:xfrm>
            <a:off x="5665807" y="5454811"/>
            <a:ext cx="4333599" cy="584775"/>
          </a:xfrm>
          <a:prstGeom prst="rect">
            <a:avLst/>
          </a:prstGeom>
          <a:noFill/>
          <a:ln w="25400">
            <a:solidFill>
              <a:schemeClr val="accent3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Scholarships:</a:t>
            </a:r>
          </a:p>
          <a:p>
            <a:r>
              <a:rPr lang="en-US" sz="1400" dirty="0">
                <a:hlinkClick r:id="rId21"/>
              </a:rPr>
              <a:t>https://skillsusawashington.org/resources/students/</a:t>
            </a:r>
            <a:r>
              <a:rPr lang="en-US" sz="140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0542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6902B-1878-3C9D-B3AA-6CE3980F8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1496291"/>
            <a:ext cx="9492342" cy="484645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Questions</a:t>
            </a:r>
            <a:br>
              <a:rPr lang="en-US" sz="54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5400" b="1" dirty="0">
                <a:solidFill>
                  <a:schemeClr val="tx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do you have</a:t>
            </a:r>
            <a:r>
              <a:rPr lang="en-US" sz="5400" dirty="0">
                <a:solidFill>
                  <a:schemeClr val="tx1"/>
                </a:solidFill>
              </a:rPr>
              <a:t>?</a:t>
            </a:r>
            <a:br>
              <a:rPr lang="en-US" sz="5400" dirty="0">
                <a:solidFill>
                  <a:schemeClr val="tx1"/>
                </a:solidFill>
              </a:rPr>
            </a:br>
            <a:br>
              <a:rPr lang="en-US" sz="54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4808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493099"/>
            <a:ext cx="9404523" cy="473165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Georgia" panose="02040502050405020303" pitchFamily="18" charset="0"/>
              </a:rPr>
              <a:t>Don’t Reinvent the wheel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Understand this shouldn’t be more work, rather a redirection of what you are already doing only with resources</a:t>
            </a:r>
            <a:endParaRPr lang="en-US" sz="1800" b="1" dirty="0">
              <a:latin typeface="Georgia" panose="02040502050405020303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Georgia" panose="02040502050405020303" pitchFamily="18" charset="0"/>
              </a:rPr>
              <a:t>Identify what you are already doing well and label it SkillsUSA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Start small with focus: Identify one or two pieces of curriculum to increase effectiveness of your program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Utilize contests as assessments in your classroom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Georgia" panose="02040502050405020303" pitchFamily="18" charset="0"/>
              </a:rPr>
              <a:t>Identify what contests you are willing\able to support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Georgia" panose="02040502050405020303" pitchFamily="18" charset="0"/>
              </a:rPr>
              <a:t>Empower students to explore SkillsUSA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Identify students who have an interest in leadership </a:t>
            </a:r>
            <a:r>
              <a:rPr lang="en-US" sz="1800" u="sng" dirty="0">
                <a:latin typeface="Georgia" panose="02040502050405020303" pitchFamily="18" charset="0"/>
              </a:rPr>
              <a:t>and</a:t>
            </a:r>
            <a:r>
              <a:rPr lang="en-US" sz="1800" dirty="0">
                <a:latin typeface="Georgia" panose="02040502050405020303" pitchFamily="18" charset="0"/>
              </a:rPr>
              <a:t> competition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Build your core\legacy students (returning next year)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Georgia" panose="02040502050405020303" pitchFamily="18" charset="0"/>
              </a:rPr>
              <a:t>Volunteer to judge contests</a:t>
            </a:r>
          </a:p>
          <a:p>
            <a:pPr lvl="1"/>
            <a:r>
              <a:rPr lang="en-US" sz="1800" dirty="0">
                <a:latin typeface="Georgia" panose="02040502050405020303" pitchFamily="18" charset="0"/>
              </a:rPr>
              <a:t>Utilize your Regional Coordinator and State Office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>
                <a:latin typeface="Georgia" panose="02040502050405020303" pitchFamily="18" charset="0"/>
              </a:rPr>
              <a:t>Empower your Advisory Committees to take part in SkillsUSA activities and provide resources</a:t>
            </a:r>
          </a:p>
          <a:p>
            <a:pPr lvl="1"/>
            <a:endParaRPr lang="en-US" sz="1800" dirty="0">
              <a:latin typeface="Georgia" panose="02040502050405020303" pitchFamily="18" charset="0"/>
            </a:endParaRPr>
          </a:p>
          <a:p>
            <a:endParaRPr lang="en-US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035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US" b="1" dirty="0"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2809875"/>
            <a:ext cx="5727419" cy="197167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400" dirty="0">
                <a:latin typeface="Georgia" panose="02040502050405020303" pitchFamily="18" charset="0"/>
              </a:rPr>
              <a:t>Thank you for all you do for your students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57229B-A30F-7948-6732-D41AA9CC4C23}"/>
              </a:ext>
            </a:extLst>
          </p:cNvPr>
          <p:cNvSpPr txBox="1">
            <a:spLocks/>
          </p:cNvSpPr>
          <p:nvPr/>
        </p:nvSpPr>
        <p:spPr>
          <a:xfrm>
            <a:off x="6508737" y="1885950"/>
            <a:ext cx="3569328" cy="4066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336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Join the Mailing List</a:t>
            </a:r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6796B-8A67-90D7-209D-EDF1B5462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8737" y="2362506"/>
            <a:ext cx="3569328" cy="35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3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Black" panose="020B0604020202020204" pitchFamily="34" charset="0"/>
                <a:cs typeface="Arial Black" panose="020B0604020202020204" pitchFamily="34" charset="0"/>
              </a:rPr>
              <a:t>How to Stay in the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395159" cy="4731656"/>
          </a:xfrm>
        </p:spPr>
        <p:txBody>
          <a:bodyPr>
            <a:normAutofit/>
          </a:bodyPr>
          <a:lstStyle/>
          <a:p>
            <a:r>
              <a:rPr lang="en-US" dirty="0"/>
              <a:t>Join the Mailing List</a:t>
            </a:r>
          </a:p>
          <a:p>
            <a:pPr marL="0" indent="0" algn="ctr">
              <a:buNone/>
            </a:pPr>
            <a:r>
              <a:rPr lang="en-US" sz="2000" dirty="0">
                <a:hlinkClick r:id="rId2"/>
              </a:rPr>
              <a:t>Click to join</a:t>
            </a:r>
            <a:r>
              <a:rPr lang="en-US" sz="2000" dirty="0"/>
              <a:t> 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endParaRPr lang="en-US" dirty="0"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B2251-A9C6-6C2F-3BF3-70756A885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821" y="2753031"/>
            <a:ext cx="3569328" cy="356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49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2101292"/>
            <a:ext cx="9448065" cy="265541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A Word from the State Office</a:t>
            </a:r>
          </a:p>
        </p:txBody>
      </p:sp>
    </p:spTree>
    <p:extLst>
      <p:ext uri="{BB962C8B-B14F-4D97-AF65-F5344CB8AC3E}">
        <p14:creationId xmlns:p14="http://schemas.microsoft.com/office/powerpoint/2010/main" val="664846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4D936-381F-E158-4AA3-7D4758D0D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906" y="2101292"/>
            <a:ext cx="9448065" cy="265541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rial Black" panose="020B0604020202020204" pitchFamily="34" charset="0"/>
                <a:cs typeface="Arial Black" panose="020B0604020202020204" pitchFamily="34" charset="0"/>
              </a:rPr>
              <a:t>Workshop Expectations</a:t>
            </a:r>
          </a:p>
        </p:txBody>
      </p:sp>
    </p:spTree>
    <p:extLst>
      <p:ext uri="{BB962C8B-B14F-4D97-AF65-F5344CB8AC3E}">
        <p14:creationId xmlns:p14="http://schemas.microsoft.com/office/powerpoint/2010/main" val="1363146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32D8F-D1AB-D75A-B05A-188327F36B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906" y="1611087"/>
            <a:ext cx="9404523" cy="4731656"/>
          </a:xfrm>
        </p:spPr>
        <p:txBody>
          <a:bodyPr>
            <a:normAutofit/>
          </a:bodyPr>
          <a:lstStyle/>
          <a:p>
            <a:pPr lvl="1"/>
            <a:r>
              <a:rPr lang="en-US" dirty="0">
                <a:latin typeface="Georgia" panose="02040502050405020303" pitchFamily="18" charset="0"/>
              </a:rPr>
              <a:t>Founded 1965, as Vocational Industrial Clubs of America </a:t>
            </a:r>
            <a:r>
              <a:rPr lang="en-US" sz="2000" dirty="0">
                <a:latin typeface="Georgia" panose="02040502050405020303" pitchFamily="18" charset="0"/>
              </a:rPr>
              <a:t>(VICA) 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VICA changed its name to SkillsUSA in 2004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SkillsUSA has expanded to include more than 130 different </a:t>
            </a:r>
            <a:r>
              <a:rPr lang="en-US" u="sng" dirty="0">
                <a:latin typeface="Georgia" panose="02040502050405020303" pitchFamily="18" charset="0"/>
              </a:rPr>
              <a:t>technical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u="sng" dirty="0">
                <a:latin typeface="Georgia" panose="02040502050405020303" pitchFamily="18" charset="0"/>
              </a:rPr>
              <a:t>occupational</a:t>
            </a:r>
            <a:r>
              <a:rPr lang="en-US" dirty="0">
                <a:latin typeface="Georgia" panose="02040502050405020303" pitchFamily="18" charset="0"/>
              </a:rPr>
              <a:t>, and </a:t>
            </a:r>
            <a:r>
              <a:rPr lang="en-US" u="sng" dirty="0">
                <a:latin typeface="Georgia" panose="02040502050405020303" pitchFamily="18" charset="0"/>
              </a:rPr>
              <a:t>leadership</a:t>
            </a:r>
            <a:r>
              <a:rPr lang="en-US" dirty="0">
                <a:latin typeface="Georgia" panose="02040502050405020303" pitchFamily="18" charset="0"/>
              </a:rPr>
              <a:t> competitions.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Partnership of businesses, industry, and educational </a:t>
            </a:r>
          </a:p>
          <a:p>
            <a:pPr lvl="1"/>
            <a:r>
              <a:rPr lang="en-US" dirty="0">
                <a:latin typeface="Georgia" panose="02040502050405020303" pitchFamily="18" charset="0"/>
              </a:rPr>
              <a:t>Provides scholarships, job opportunities, and advanced training</a:t>
            </a:r>
          </a:p>
          <a:p>
            <a:pPr lvl="1"/>
            <a:endParaRPr lang="en-US" dirty="0">
              <a:latin typeface="Georgia" panose="02040502050405020303" pitchFamily="18" charset="0"/>
            </a:endParaRPr>
          </a:p>
          <a:p>
            <a:pPr lvl="1"/>
            <a:r>
              <a:rPr lang="en-US" dirty="0">
                <a:latin typeface="Georgia" panose="02040502050405020303" pitchFamily="18" charset="0"/>
              </a:rPr>
              <a:t>Over 400,000 members - Middle schools, High schools, and Postsecondary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9D8CB7-AF93-0E9A-41B6-00B192A1D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SkillsUSA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5B7109-5BB3-BCF8-B8C3-0EF72C1B4C3C}"/>
              </a:ext>
            </a:extLst>
          </p:cNvPr>
          <p:cNvSpPr txBox="1"/>
          <p:nvPr/>
        </p:nvSpPr>
        <p:spPr>
          <a:xfrm>
            <a:off x="8362495" y="85013"/>
            <a:ext cx="38295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https://www.skillsusa.org/</a:t>
            </a:r>
            <a:endParaRPr lang="en-US" dirty="0"/>
          </a:p>
          <a:p>
            <a:pPr algn="r"/>
            <a:r>
              <a:rPr lang="en-US" dirty="0">
                <a:hlinkClick r:id="rId3"/>
              </a:rPr>
              <a:t>https://Skillsusawashington.org</a:t>
            </a:r>
            <a:endParaRPr lang="en-US" dirty="0"/>
          </a:p>
          <a:p>
            <a:pPr algn="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271371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12388</TotalTime>
  <Words>2923</Words>
  <Application>Microsoft Macintosh PowerPoint</Application>
  <PresentationFormat>Widescreen</PresentationFormat>
  <Paragraphs>591</Paragraphs>
  <Slides>53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Arial</vt:lpstr>
      <vt:lpstr>Arial Black</vt:lpstr>
      <vt:lpstr>Arial Narrow</vt:lpstr>
      <vt:lpstr>Calibri</vt:lpstr>
      <vt:lpstr>Calibri Light</vt:lpstr>
      <vt:lpstr>Georgia</vt:lpstr>
      <vt:lpstr>Google Sans</vt:lpstr>
      <vt:lpstr>Tahoma</vt:lpstr>
      <vt:lpstr>1_Office Theme</vt:lpstr>
      <vt:lpstr>PowerPoint Presentation</vt:lpstr>
      <vt:lpstr>PowerPoint Presentation</vt:lpstr>
      <vt:lpstr>PowerPoint Presentation</vt:lpstr>
      <vt:lpstr>Contact Information</vt:lpstr>
      <vt:lpstr>Agenda</vt:lpstr>
      <vt:lpstr>How to Stay in the know</vt:lpstr>
      <vt:lpstr>A Word from the State Office</vt:lpstr>
      <vt:lpstr>Workshop Expectations</vt:lpstr>
      <vt:lpstr>About SkillsUSA</vt:lpstr>
      <vt:lpstr>SkillsUSA Mission Statement</vt:lpstr>
      <vt:lpstr>National Partners (600+)</vt:lpstr>
      <vt:lpstr>State Partners (50+)</vt:lpstr>
      <vt:lpstr>State Divisions</vt:lpstr>
      <vt:lpstr>SkillsUSA Structure in Washington State</vt:lpstr>
      <vt:lpstr>Costs</vt:lpstr>
      <vt:lpstr>Key Dates and Events</vt:lpstr>
      <vt:lpstr>Steps to Start Strong - Resources</vt:lpstr>
      <vt:lpstr>Steps to Start Strong</vt:lpstr>
      <vt:lpstr>Gaining School Administration Support</vt:lpstr>
      <vt:lpstr>Gaining School Administration Support</vt:lpstr>
      <vt:lpstr>Gaining School Administration Support</vt:lpstr>
      <vt:lpstr>Highlighting SkillsUSA Benefits to Students</vt:lpstr>
      <vt:lpstr>SkillsUSA  Framework &amp;  Curriculum</vt:lpstr>
      <vt:lpstr>Integrating SkillsUSA Curriculum</vt:lpstr>
      <vt:lpstr>SkillsUSA Framework</vt:lpstr>
      <vt:lpstr>Absorb Website</vt:lpstr>
      <vt:lpstr>Career Essentials </vt:lpstr>
      <vt:lpstr>Jump into STEM!</vt:lpstr>
      <vt:lpstr>Skill Connect Assessments</vt:lpstr>
      <vt:lpstr>Technical Standards</vt:lpstr>
      <vt:lpstr>Tech Standards – What’s Included</vt:lpstr>
      <vt:lpstr>State Only Tech Standards</vt:lpstr>
      <vt:lpstr>CareerSafe Online</vt:lpstr>
      <vt:lpstr>LEAD (Leadership, Engagement, Action, and Development)</vt:lpstr>
      <vt:lpstr>Additional Curriculum</vt:lpstr>
      <vt:lpstr>Integrating Curriculum</vt:lpstr>
      <vt:lpstr>Integrating Curriculum</vt:lpstr>
      <vt:lpstr>Evaluate Your Program</vt:lpstr>
      <vt:lpstr>Competitions </vt:lpstr>
      <vt:lpstr>Contests in Curriculum Example</vt:lpstr>
      <vt:lpstr>Integrating Curriculum</vt:lpstr>
      <vt:lpstr>Integrating Curriculum</vt:lpstr>
      <vt:lpstr>Competition Schedule </vt:lpstr>
      <vt:lpstr>Securing Funding and Resources</vt:lpstr>
      <vt:lpstr>Securing Funding &amp; Resources</vt:lpstr>
      <vt:lpstr>Securing Funding &amp; Resources</vt:lpstr>
      <vt:lpstr>Securing Funding &amp; Resources</vt:lpstr>
      <vt:lpstr>Milestones</vt:lpstr>
      <vt:lpstr>Region Contacts</vt:lpstr>
      <vt:lpstr>Resources and Contacts</vt:lpstr>
      <vt:lpstr>What Questions do you have?  </vt:lpstr>
      <vt:lpstr>Closing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Anderson</dc:creator>
  <cp:lastModifiedBy>Courtney Burger</cp:lastModifiedBy>
  <cp:revision>70</cp:revision>
  <dcterms:created xsi:type="dcterms:W3CDTF">2022-07-20T23:03:36Z</dcterms:created>
  <dcterms:modified xsi:type="dcterms:W3CDTF">2024-10-02T16:52:10Z</dcterms:modified>
</cp:coreProperties>
</file>