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6858000" cx="12192000"/>
  <p:notesSz cx="6858000" cy="9144000"/>
  <p:embeddedFontLst>
    <p:embeddedFont>
      <p:font typeface="Arial Narrow"/>
      <p:regular r:id="rId46"/>
      <p:bold r:id="rId47"/>
      <p:italic r:id="rId48"/>
      <p:boldItalic r:id="rId49"/>
    </p:embeddedFont>
    <p:embeddedFont>
      <p:font typeface="Arial Black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j9PoZVdeCrV2RCRJlcrKvpLX3R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ArialNarrow-regular.fntdata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ArialNarrow-italic.fntdata"/><Relationship Id="rId47" Type="http://schemas.openxmlformats.org/officeDocument/2006/relationships/font" Target="fonts/ArialNarrow-bold.fntdata"/><Relationship Id="rId49" Type="http://schemas.openxmlformats.org/officeDocument/2006/relationships/font" Target="fonts/ArialNarrow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customschemas.google.com/relationships/presentationmetadata" Target="metadata"/><Relationship Id="rId50" Type="http://schemas.openxmlformats.org/officeDocument/2006/relationships/font" Target="fonts/ArialBlack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0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1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ill 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713"/>
            <a:ext cx="12192001" cy="68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6"/>
          <p:cNvSpPr txBox="1"/>
          <p:nvPr>
            <p:ph type="ctrTitle"/>
          </p:nvPr>
        </p:nvSpPr>
        <p:spPr>
          <a:xfrm>
            <a:off x="1524000" y="3987892"/>
            <a:ext cx="9144000" cy="9149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  <a:defRPr b="1" i="0" sz="6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6"/>
          <p:cNvSpPr txBox="1"/>
          <p:nvPr>
            <p:ph idx="1" type="subTitle"/>
          </p:nvPr>
        </p:nvSpPr>
        <p:spPr>
          <a:xfrm>
            <a:off x="1524000" y="5170075"/>
            <a:ext cx="9144000" cy="510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29" y="204191"/>
            <a:ext cx="12192000" cy="654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36101" y="-316808"/>
            <a:ext cx="2730070" cy="209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713"/>
            <a:ext cx="12192001" cy="68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7"/>
          <p:cNvSpPr txBox="1"/>
          <p:nvPr>
            <p:ph idx="1" type="body"/>
          </p:nvPr>
        </p:nvSpPr>
        <p:spPr>
          <a:xfrm>
            <a:off x="838200" y="1825625"/>
            <a:ext cx="828265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and white logo&#10;&#10;Description automatically generated" id="33" name="Google Shape;3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1929" y="4442896"/>
            <a:ext cx="1831494" cy="85430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7"/>
          <p:cNvSpPr/>
          <p:nvPr/>
        </p:nvSpPr>
        <p:spPr>
          <a:xfrm>
            <a:off x="567159" y="1405243"/>
            <a:ext cx="9557229" cy="4951107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4388" y="5315307"/>
            <a:ext cx="2067613" cy="1109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8"/>
          <p:cNvSpPr txBox="1"/>
          <p:nvPr>
            <p:ph idx="1" type="body"/>
          </p:nvPr>
        </p:nvSpPr>
        <p:spPr>
          <a:xfrm>
            <a:off x="838200" y="1825625"/>
            <a:ext cx="828265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48"/>
          <p:cNvSpPr/>
          <p:nvPr/>
        </p:nvSpPr>
        <p:spPr>
          <a:xfrm>
            <a:off x="567159" y="1405243"/>
            <a:ext cx="9617396" cy="4951107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44" name="Google Shape;4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1929" y="4442896"/>
            <a:ext cx="1831494" cy="85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4388" y="5315307"/>
            <a:ext cx="2067613" cy="1109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9"/>
          <p:cNvSpPr/>
          <p:nvPr/>
        </p:nvSpPr>
        <p:spPr>
          <a:xfrm>
            <a:off x="443694" y="1481559"/>
            <a:ext cx="5424671" cy="4874791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9"/>
          <p:cNvSpPr/>
          <p:nvPr/>
        </p:nvSpPr>
        <p:spPr>
          <a:xfrm>
            <a:off x="6323638" y="1481559"/>
            <a:ext cx="5424668" cy="4874791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9"/>
          <p:cNvSpPr txBox="1"/>
          <p:nvPr>
            <p:ph type="title"/>
          </p:nvPr>
        </p:nvSpPr>
        <p:spPr>
          <a:xfrm>
            <a:off x="636608" y="557604"/>
            <a:ext cx="9208625" cy="746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9"/>
          <p:cNvSpPr txBox="1"/>
          <p:nvPr>
            <p:ph idx="1" type="body"/>
          </p:nvPr>
        </p:nvSpPr>
        <p:spPr>
          <a:xfrm>
            <a:off x="636608" y="1666755"/>
            <a:ext cx="5069711" cy="4387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49"/>
          <p:cNvSpPr txBox="1"/>
          <p:nvPr>
            <p:ph idx="2" type="body"/>
          </p:nvPr>
        </p:nvSpPr>
        <p:spPr>
          <a:xfrm>
            <a:off x="6485682" y="1666755"/>
            <a:ext cx="5069710" cy="4387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with Titles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0"/>
          <p:cNvSpPr/>
          <p:nvPr/>
        </p:nvSpPr>
        <p:spPr>
          <a:xfrm>
            <a:off x="443694" y="1481559"/>
            <a:ext cx="5424671" cy="4844629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0"/>
          <p:cNvSpPr/>
          <p:nvPr/>
        </p:nvSpPr>
        <p:spPr>
          <a:xfrm>
            <a:off x="6323638" y="1481559"/>
            <a:ext cx="5424668" cy="4844629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0"/>
          <p:cNvSpPr txBox="1"/>
          <p:nvPr>
            <p:ph type="title"/>
          </p:nvPr>
        </p:nvSpPr>
        <p:spPr>
          <a:xfrm>
            <a:off x="569431" y="531812"/>
            <a:ext cx="10515600" cy="855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0"/>
          <p:cNvSpPr txBox="1"/>
          <p:nvPr>
            <p:ph idx="1" type="body"/>
          </p:nvPr>
        </p:nvSpPr>
        <p:spPr>
          <a:xfrm>
            <a:off x="555950" y="1620535"/>
            <a:ext cx="5196669" cy="4539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  <a:defRPr b="1" i="0" sz="240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50"/>
          <p:cNvSpPr txBox="1"/>
          <p:nvPr>
            <p:ph idx="2" type="body"/>
          </p:nvPr>
        </p:nvSpPr>
        <p:spPr>
          <a:xfrm>
            <a:off x="569431" y="2224804"/>
            <a:ext cx="5183188" cy="3868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50"/>
          <p:cNvSpPr txBox="1"/>
          <p:nvPr>
            <p:ph idx="3" type="body"/>
          </p:nvPr>
        </p:nvSpPr>
        <p:spPr>
          <a:xfrm>
            <a:off x="6531982" y="1620535"/>
            <a:ext cx="5077428" cy="4539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  <a:defRPr b="1" i="0" sz="240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50"/>
          <p:cNvSpPr txBox="1"/>
          <p:nvPr>
            <p:ph idx="4" type="body"/>
          </p:nvPr>
        </p:nvSpPr>
        <p:spPr>
          <a:xfrm>
            <a:off x="6531982" y="2224804"/>
            <a:ext cx="5077428" cy="3868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oints">
  <p:cSld name="3 Poin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1"/>
          <p:cNvSpPr txBox="1"/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1"/>
          <p:cNvSpPr txBox="1"/>
          <p:nvPr>
            <p:ph idx="1" type="body"/>
          </p:nvPr>
        </p:nvSpPr>
        <p:spPr>
          <a:xfrm>
            <a:off x="2483393" y="1849055"/>
            <a:ext cx="8419959" cy="963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51"/>
          <p:cNvSpPr txBox="1"/>
          <p:nvPr>
            <p:ph idx="2" type="body"/>
          </p:nvPr>
        </p:nvSpPr>
        <p:spPr>
          <a:xfrm>
            <a:off x="2482850" y="3633788"/>
            <a:ext cx="8420100" cy="1042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 Graphics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52"/>
          <p:cNvSpPr/>
          <p:nvPr/>
        </p:nvSpPr>
        <p:spPr>
          <a:xfrm>
            <a:off x="486136" y="474561"/>
            <a:ext cx="11331616" cy="58817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Slide">
  <p:cSld name="Summary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3"/>
          <p:cNvSpPr txBox="1"/>
          <p:nvPr>
            <p:ph type="title"/>
          </p:nvPr>
        </p:nvSpPr>
        <p:spPr>
          <a:xfrm>
            <a:off x="3871912" y="365125"/>
            <a:ext cx="7972426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i="0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53"/>
          <p:cNvSpPr txBox="1"/>
          <p:nvPr>
            <p:ph idx="1" type="body"/>
          </p:nvPr>
        </p:nvSpPr>
        <p:spPr>
          <a:xfrm>
            <a:off x="3871913" y="1657350"/>
            <a:ext cx="7972425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logo&#10;&#10;Description automatically generated" id="86" name="Google Shape;8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186" y="598607"/>
            <a:ext cx="2710660" cy="1264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ALT Layout">
  <p:cSld name="Summary ALT Layou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54"/>
          <p:cNvSpPr txBox="1"/>
          <p:nvPr>
            <p:ph type="title"/>
          </p:nvPr>
        </p:nvSpPr>
        <p:spPr>
          <a:xfrm>
            <a:off x="6096000" y="2379120"/>
            <a:ext cx="5746146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and white logo&#10;&#10;Description automatically generated" id="93" name="Google Shape;9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1664" y="603095"/>
            <a:ext cx="3112134" cy="1451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i="0" sz="4400" u="none" cap="none" strike="noStrik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i="0" sz="2800" u="none" cap="none" strike="noStrike">
                <a:solidFill>
                  <a:schemeClr val="dk1"/>
                </a:solidFill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i="0" sz="2400" u="none" cap="none" strike="noStrike">
                <a:solidFill>
                  <a:schemeClr val="dk1"/>
                </a:solidFill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" name="Google Shape;12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skillsusawashington.org/competitions/state-only/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killsusawashington.org/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hyperlink" Target="https://mycareeressentials.org/" TargetMode="External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mycareeressentials.org/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skillsusawashington.org/resources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skillsusawashington.org/wp-content/uploads/2024/09/Clothing-Classifications-SkillsUSA-Championships-2024-25-1.pdf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skillsusawashington.org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skillsusa.org/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29.png"/><Relationship Id="rId5" Type="http://schemas.openxmlformats.org/officeDocument/2006/relationships/image" Target="../media/image33.jpg"/><Relationship Id="rId6" Type="http://schemas.openxmlformats.org/officeDocument/2006/relationships/image" Target="../media/image26.jpg"/><Relationship Id="rId7" Type="http://schemas.openxmlformats.org/officeDocument/2006/relationships/image" Target="../media/image27.png"/><Relationship Id="rId8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45.png"/><Relationship Id="rId13" Type="http://schemas.openxmlformats.org/officeDocument/2006/relationships/image" Target="../media/image44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centralwelding.com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43.png"/><Relationship Id="rId15" Type="http://schemas.openxmlformats.org/officeDocument/2006/relationships/image" Target="../media/image46.png"/><Relationship Id="rId14" Type="http://schemas.openxmlformats.org/officeDocument/2006/relationships/image" Target="../media/image42.png"/><Relationship Id="rId17" Type="http://schemas.openxmlformats.org/officeDocument/2006/relationships/image" Target="../media/image52.png"/><Relationship Id="rId16" Type="http://schemas.openxmlformats.org/officeDocument/2006/relationships/image" Target="../media/image4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8" Type="http://schemas.openxmlformats.org/officeDocument/2006/relationships/image" Target="../media/image48.png"/><Relationship Id="rId7" Type="http://schemas.openxmlformats.org/officeDocument/2006/relationships/image" Target="../media/image36.png"/><Relationship Id="rId8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skillsusawashington.us13.list-manage.com/subscribe?u=331a13d9eb8c80b00686fb26e&amp;id=c07713c4b7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png"/><Relationship Id="rId4" Type="http://schemas.openxmlformats.org/officeDocument/2006/relationships/hyperlink" Target="https://skillsusawashington.org/resources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mycareeressentials.org/" TargetMode="External"/><Relationship Id="rId4" Type="http://schemas.openxmlformats.org/officeDocument/2006/relationships/hyperlink" Target="https://www.skillsusa.org/competitions/skillsusa-championships/categories-and-descriptions/" TargetMode="External"/><Relationship Id="rId5" Type="http://schemas.openxmlformats.org/officeDocument/2006/relationships/hyperlink" Target="https://www.skillsusa.org/competitions/skillsusa-championships/categories-and-descriptions/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skillsusawashington.org/competitions/state-only/" TargetMode="External"/><Relationship Id="rId4" Type="http://schemas.openxmlformats.org/officeDocument/2006/relationships/hyperlink" Target="https://skillsusawashington.org/competitions/state-only/" TargetMode="External"/><Relationship Id="rId5" Type="http://schemas.openxmlformats.org/officeDocument/2006/relationships/image" Target="../media/image54.png"/><Relationship Id="rId6" Type="http://schemas.openxmlformats.org/officeDocument/2006/relationships/image" Target="../media/image5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google.com/maps/d/viewer?mid=1pvPZ3YY9i_0Iiy7DmmC_qhGo73o8HWo&amp;femb=1&amp;ll=47.22111315185178%2C-120.5355055703125&amp;z=7" TargetMode="External"/><Relationship Id="rId4" Type="http://schemas.openxmlformats.org/officeDocument/2006/relationships/image" Target="../media/image57.png"/><Relationship Id="rId5" Type="http://schemas.openxmlformats.org/officeDocument/2006/relationships/hyperlink" Target="about:blank" TargetMode="External"/><Relationship Id="rId6" Type="http://schemas.openxmlformats.org/officeDocument/2006/relationships/hyperlink" Target="mailto:Pugetsoundsouth@skillsusawashington.org" TargetMode="External"/></Relationships>
</file>

<file path=ppt/slides/_rels/slide39.xml.rels><?xml version="1.0" encoding="UTF-8" standalone="yes"?><Relationships xmlns="http://schemas.openxmlformats.org/package/2006/relationships"><Relationship Id="rId20" Type="http://schemas.openxmlformats.org/officeDocument/2006/relationships/hyperlink" Target="https://skillsusa.egnyte.com/fl/15tD1e2fZI#folder-link/Membership%20Kit" TargetMode="External"/><Relationship Id="rId11" Type="http://schemas.openxmlformats.org/officeDocument/2006/relationships/hyperlink" Target="mailto:Pugetsoundsouth@skillsusawashington.org" TargetMode="External"/><Relationship Id="rId22" Type="http://schemas.openxmlformats.org/officeDocument/2006/relationships/hyperlink" Target="https://skillsusawashington.org/wp-content/uploads/2024/06/MemberEnrollmentAdvisorInstructions_UPDATED.pdf" TargetMode="External"/><Relationship Id="rId10" Type="http://schemas.openxmlformats.org/officeDocument/2006/relationships/hyperlink" Target="mailto:Pugetsoundnorth@skillsusawashington.org" TargetMode="External"/><Relationship Id="rId21" Type="http://schemas.openxmlformats.org/officeDocument/2006/relationships/hyperlink" Target="https://brandfolder.com/portals/skillsusa" TargetMode="External"/><Relationship Id="rId13" Type="http://schemas.openxmlformats.org/officeDocument/2006/relationships/hyperlink" Target="https://linktr.ee/skillsusawashington" TargetMode="External"/><Relationship Id="rId12" Type="http://schemas.openxmlformats.org/officeDocument/2006/relationships/hyperlink" Target="mailto:customercare@skillsusa.org" TargetMode="External"/><Relationship Id="rId23" Type="http://schemas.openxmlformats.org/officeDocument/2006/relationships/hyperlink" Target="https://skillsusawashington.org/resources/student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skillsusawashington.us13.list-manage.com/subscribe?u=331a13d9eb8c80b00686fb26e&amp;id=c07713c4b7" TargetMode="External"/><Relationship Id="rId4" Type="http://schemas.openxmlformats.org/officeDocument/2006/relationships/hyperlink" Target="mailto:director@skillsusawashington.org" TargetMode="External"/><Relationship Id="rId9" Type="http://schemas.openxmlformats.org/officeDocument/2006/relationships/hyperlink" Target="mailto:Southwest@skillsusawashington.org" TargetMode="External"/><Relationship Id="rId15" Type="http://schemas.openxmlformats.org/officeDocument/2006/relationships/hyperlink" Target="https://www.facebook.com/skillsusawa/" TargetMode="External"/><Relationship Id="rId14" Type="http://schemas.openxmlformats.org/officeDocument/2006/relationships/hyperlink" Target="https://www.linkedin.com/company/skillsusa-washington/" TargetMode="External"/><Relationship Id="rId17" Type="http://schemas.openxmlformats.org/officeDocument/2006/relationships/hyperlink" Target="https://skillsusa.egnyte.com/dl/M8mglm2Zwt" TargetMode="External"/><Relationship Id="rId16" Type="http://schemas.openxmlformats.org/officeDocument/2006/relationships/hyperlink" Target="https://skillsusawashington.org/resources/advisors/" TargetMode="External"/><Relationship Id="rId5" Type="http://schemas.openxmlformats.org/officeDocument/2006/relationships/hyperlink" Target="mailto:courtney@skillsusawashington.org" TargetMode="External"/><Relationship Id="rId19" Type="http://schemas.openxmlformats.org/officeDocument/2006/relationships/hyperlink" Target="https://skillsusawashington.org/resources/advisors/" TargetMode="External"/><Relationship Id="rId6" Type="http://schemas.openxmlformats.org/officeDocument/2006/relationships/hyperlink" Target="mailto:Central@skillsusawashington.org" TargetMode="External"/><Relationship Id="rId18" Type="http://schemas.openxmlformats.org/officeDocument/2006/relationships/hyperlink" Target="https://skillsusawashington.org/wp-content/uploads/2024/04/SkillsUSA-Framework.pdf" TargetMode="External"/><Relationship Id="rId7" Type="http://schemas.openxmlformats.org/officeDocument/2006/relationships/hyperlink" Target="mailto:Eastern@skillsusawashington.org" TargetMode="External"/><Relationship Id="rId8" Type="http://schemas.openxmlformats.org/officeDocument/2006/relationships/hyperlink" Target="mailto:Olympic@skillsusawashington.or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director@skillsusawashington.org" TargetMode="External"/><Relationship Id="rId4" Type="http://schemas.openxmlformats.org/officeDocument/2006/relationships/hyperlink" Target="mailto:pugetsoundsouth@skillsusawashington.org" TargetMode="External"/><Relationship Id="rId5" Type="http://schemas.openxmlformats.org/officeDocument/2006/relationships/hyperlink" Target="mailto:Courtney@skillsusawashington.org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38.xml"/><Relationship Id="rId10" Type="http://schemas.openxmlformats.org/officeDocument/2006/relationships/slide" Target="/ppt/slides/slide16.xml"/><Relationship Id="rId13" Type="http://schemas.openxmlformats.org/officeDocument/2006/relationships/slide" Target="/ppt/slides/slide29.xml"/><Relationship Id="rId12" Type="http://schemas.openxmlformats.org/officeDocument/2006/relationships/slide" Target="/ppt/slides/slide3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6.xml"/><Relationship Id="rId4" Type="http://schemas.openxmlformats.org/officeDocument/2006/relationships/slide" Target="/ppt/slides/slide24.xml"/><Relationship Id="rId9" Type="http://schemas.openxmlformats.org/officeDocument/2006/relationships/slide" Target="/ppt/slides/slide9.xml"/><Relationship Id="rId14" Type="http://schemas.openxmlformats.org/officeDocument/2006/relationships/slide" Target="/ppt/slides/slide16.xml"/><Relationship Id="rId5" Type="http://schemas.openxmlformats.org/officeDocument/2006/relationships/slide" Target="/ppt/slides/slide27.xml"/><Relationship Id="rId6" Type="http://schemas.openxmlformats.org/officeDocument/2006/relationships/slide" Target="/ppt/slides/slide21.xml"/><Relationship Id="rId7" Type="http://schemas.openxmlformats.org/officeDocument/2006/relationships/slide" Target="/ppt/slides/slide22.xml"/><Relationship Id="rId8" Type="http://schemas.openxmlformats.org/officeDocument/2006/relationships/slide" Target="/ppt/slides/slide2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Tech Standards – What’s Included</a:t>
            </a:r>
            <a:endParaRPr/>
          </a:p>
        </p:txBody>
      </p:sp>
      <p:sp>
        <p:nvSpPr>
          <p:cNvPr id="187" name="Google Shape;187;p12"/>
          <p:cNvSpPr txBox="1"/>
          <p:nvPr>
            <p:ph idx="1" type="body"/>
          </p:nvPr>
        </p:nvSpPr>
        <p:spPr>
          <a:xfrm>
            <a:off x="574766" y="1419497"/>
            <a:ext cx="9518468" cy="513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3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CLOTHING REQUIREMENT</a:t>
            </a:r>
            <a:endParaRPr sz="2400">
              <a:solidFill>
                <a:schemeClr val="dk1"/>
              </a:solidFill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ELIGIBILITY</a:t>
            </a:r>
            <a:endParaRPr sz="2400">
              <a:solidFill>
                <a:schemeClr val="dk1"/>
              </a:solidFill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EQUIPMENT AND MATERIALS</a:t>
            </a:r>
            <a:endParaRPr sz="2400">
              <a:solidFill>
                <a:schemeClr val="dk1"/>
              </a:solidFill>
            </a:endParaRPr>
          </a:p>
          <a:p>
            <a:pPr indent="-203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Supplied by host</a:t>
            </a:r>
            <a:endParaRPr sz="2000">
              <a:solidFill>
                <a:schemeClr val="dk1"/>
              </a:solidFill>
            </a:endParaRPr>
          </a:p>
          <a:p>
            <a:pPr indent="-203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Supplied by contestant</a:t>
            </a:r>
            <a:endParaRPr sz="2000">
              <a:solidFill>
                <a:schemeClr val="dk1"/>
              </a:solidFill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SCOPE OF THE CONTEST</a:t>
            </a:r>
            <a:endParaRPr sz="2400">
              <a:solidFill>
                <a:schemeClr val="dk1"/>
              </a:solidFill>
            </a:endParaRPr>
          </a:p>
          <a:p>
            <a:pPr indent="-203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Knowledge Performance</a:t>
            </a:r>
            <a:endParaRPr sz="2000">
              <a:solidFill>
                <a:schemeClr val="dk1"/>
              </a:solidFill>
            </a:endParaRPr>
          </a:p>
          <a:p>
            <a:pPr indent="-203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Skill Performance</a:t>
            </a:r>
            <a:endParaRPr sz="2000">
              <a:solidFill>
                <a:schemeClr val="dk1"/>
              </a:solidFill>
            </a:endParaRPr>
          </a:p>
          <a:p>
            <a:pPr indent="-203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Contest Guidelines</a:t>
            </a:r>
            <a:endParaRPr sz="2000">
              <a:solidFill>
                <a:schemeClr val="dk1"/>
              </a:solidFill>
            </a:endParaRPr>
          </a:p>
          <a:p>
            <a:pPr indent="-203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Standards and Competencies</a:t>
            </a:r>
            <a:endParaRPr sz="2000">
              <a:solidFill>
                <a:schemeClr val="dk1"/>
              </a:solidFill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88" name="Google Shape;18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1258459"/>
            <a:ext cx="3612886" cy="273006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1228" y="1815206"/>
            <a:ext cx="3612886" cy="434663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4000" y="5321099"/>
            <a:ext cx="3612886" cy="137386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Tech Standards – State Only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6645930" y="49841"/>
            <a:ext cx="55460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https://skillsusawashington.org/competitions/state-only/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97" name="Google Shape;19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366" y="1423988"/>
            <a:ext cx="9439034" cy="4833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Accessing Resources</a:t>
            </a:r>
            <a:endParaRPr/>
          </a:p>
        </p:txBody>
      </p:sp>
      <p:sp>
        <p:nvSpPr>
          <p:cNvPr id="203" name="Google Shape;203;p14"/>
          <p:cNvSpPr txBox="1"/>
          <p:nvPr/>
        </p:nvSpPr>
        <p:spPr>
          <a:xfrm>
            <a:off x="8939022" y="0"/>
            <a:ext cx="32529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04" name="Google Shape;20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032" y="1434637"/>
            <a:ext cx="9459893" cy="429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4"/>
          <p:cNvSpPr/>
          <p:nvPr/>
        </p:nvSpPr>
        <p:spPr>
          <a:xfrm rot="-3337505">
            <a:off x="8178772" y="633755"/>
            <a:ext cx="725052" cy="11273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SkillsUSA Absorb</a:t>
            </a:r>
            <a:endParaRPr/>
          </a:p>
        </p:txBody>
      </p:sp>
      <p:pic>
        <p:nvPicPr>
          <p:cNvPr id="212" name="Google Shape;2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963" y="2017834"/>
            <a:ext cx="8807938" cy="409248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/>
          <p:nvPr/>
        </p:nvSpPr>
        <p:spPr>
          <a:xfrm rot="-2980734">
            <a:off x="511557" y="2651552"/>
            <a:ext cx="710897" cy="164537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"/>
          <p:cNvSpPr txBox="1"/>
          <p:nvPr/>
        </p:nvSpPr>
        <p:spPr>
          <a:xfrm>
            <a:off x="8841697" y="-4207"/>
            <a:ext cx="32529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https://mycareeressentials.org/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15" name="Google Shape;21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77520" y="1877119"/>
            <a:ext cx="6932177" cy="3194238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15"/>
          <p:cNvSpPr/>
          <p:nvPr/>
        </p:nvSpPr>
        <p:spPr>
          <a:xfrm rot="3022605">
            <a:off x="10112738" y="2120410"/>
            <a:ext cx="710897" cy="164537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SkillsUSA Absorb</a:t>
            </a:r>
            <a:endParaRPr/>
          </a:p>
        </p:txBody>
      </p:sp>
      <p:sp>
        <p:nvSpPr>
          <p:cNvPr id="223" name="Google Shape;223;p16"/>
          <p:cNvSpPr txBox="1"/>
          <p:nvPr/>
        </p:nvSpPr>
        <p:spPr>
          <a:xfrm>
            <a:off x="8939022" y="-5235"/>
            <a:ext cx="32529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https://mycareeressentials.org/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pic>
        <p:nvPicPr>
          <p:cNvPr id="224" name="Google Shape;22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906" y="1473576"/>
            <a:ext cx="4885405" cy="50192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5" name="Google Shape;225;p16"/>
          <p:cNvSpPr/>
          <p:nvPr/>
        </p:nvSpPr>
        <p:spPr>
          <a:xfrm rot="3566533">
            <a:off x="4135824" y="4053275"/>
            <a:ext cx="710897" cy="164537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2782" y="1473576"/>
            <a:ext cx="4203726" cy="5020327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Deciding if you want to host</a:t>
            </a:r>
            <a:endParaRPr/>
          </a:p>
        </p:txBody>
      </p:sp>
      <p:sp>
        <p:nvSpPr>
          <p:cNvPr id="232" name="Google Shape;232;p17"/>
          <p:cNvSpPr txBox="1"/>
          <p:nvPr>
            <p:ph idx="1" type="body"/>
          </p:nvPr>
        </p:nvSpPr>
        <p:spPr>
          <a:xfrm>
            <a:off x="583474" y="1436914"/>
            <a:ext cx="9501052" cy="5120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Prior to committing to host read and understand the following: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Competition Operating Policies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Grievance Policy for contests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Technical Standards for the competition</a:t>
            </a:r>
            <a:endParaRPr>
              <a:solidFill>
                <a:schemeClr val="dk1"/>
              </a:solidFill>
            </a:endParaRPr>
          </a:p>
          <a:p>
            <a:pPr indent="-2095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2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095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2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095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2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17"/>
          <p:cNvSpPr txBox="1"/>
          <p:nvPr/>
        </p:nvSpPr>
        <p:spPr>
          <a:xfrm>
            <a:off x="8282700" y="0"/>
            <a:ext cx="390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https://skillsusawashington.org/resources/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Dress Code</a:t>
            </a:r>
            <a:endParaRPr/>
          </a:p>
        </p:txBody>
      </p:sp>
      <p:sp>
        <p:nvSpPr>
          <p:cNvPr id="239" name="Google Shape;239;p18"/>
          <p:cNvSpPr txBox="1"/>
          <p:nvPr>
            <p:ph idx="1" type="body"/>
          </p:nvPr>
        </p:nvSpPr>
        <p:spPr>
          <a:xfrm>
            <a:off x="566056" y="1415143"/>
            <a:ext cx="9570721" cy="512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For a Regional level Washington state believes in not setting barriers for students</a:t>
            </a:r>
            <a:endParaRPr>
              <a:solidFill>
                <a:schemeClr val="dk1"/>
              </a:solidFill>
            </a:endParaRPr>
          </a:p>
          <a:p>
            <a:pPr indent="-1333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Students should be dressed for an interview or in Industry appropriate clothing</a:t>
            </a:r>
            <a:endParaRPr>
              <a:solidFill>
                <a:schemeClr val="dk1"/>
              </a:solidFill>
            </a:endParaRPr>
          </a:p>
          <a:p>
            <a:pPr indent="-1333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For National competitions students must follow the dress code stated in the Technical Standards for the competition they are competing in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New or growing chapters contact Karmen or Adam for information on how to access grants to purchase SkillsUSA materials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View Clothing Regulations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Communication</a:t>
            </a:r>
            <a:endParaRPr/>
          </a:p>
        </p:txBody>
      </p:sp>
      <p:sp>
        <p:nvSpPr>
          <p:cNvPr id="245" name="Google Shape;245;p19"/>
          <p:cNvSpPr txBox="1"/>
          <p:nvPr>
            <p:ph idx="1" type="body"/>
          </p:nvPr>
        </p:nvSpPr>
        <p:spPr>
          <a:xfrm>
            <a:off x="600890" y="1432561"/>
            <a:ext cx="9527179" cy="513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October and November 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Identify where you can host the competition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Notify the Region Representative of your interest to host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Notify the Region Representative of your interest in students competing</a:t>
            </a:r>
            <a:endParaRPr>
              <a:solidFill>
                <a:schemeClr val="dk1"/>
              </a:solidFill>
            </a:endParaRPr>
          </a:p>
          <a:p>
            <a:pPr indent="-285750" lvl="2" marL="12001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If no one from the region expresses interest before the November cutoff, the contest will not be run that year.</a:t>
            </a:r>
            <a:endParaRPr>
              <a:solidFill>
                <a:schemeClr val="dk1"/>
              </a:solidFill>
            </a:endParaRPr>
          </a:p>
          <a:p>
            <a:pPr indent="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November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Solicit advice\support from other region advisers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Gain tentative commitment from judges\host sites for contest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Fill out the Contest Announcement template and provide it to the Region Representative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November 22</a:t>
            </a:r>
            <a:r>
              <a:rPr baseline="30000" lang="en-US">
                <a:solidFill>
                  <a:schemeClr val="dk1"/>
                </a:solidFill>
              </a:rPr>
              <a:t>nd</a:t>
            </a:r>
            <a:r>
              <a:rPr lang="en-US">
                <a:solidFill>
                  <a:schemeClr val="dk1"/>
                </a:solidFill>
              </a:rPr>
              <a:t> – Regional Contest Host Commitment Deadline</a:t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Communication</a:t>
            </a:r>
            <a:endParaRPr/>
          </a:p>
        </p:txBody>
      </p:sp>
      <p:sp>
        <p:nvSpPr>
          <p:cNvPr id="251" name="Google Shape;251;p20"/>
          <p:cNvSpPr txBox="1"/>
          <p:nvPr>
            <p:ph idx="1" type="body"/>
          </p:nvPr>
        </p:nvSpPr>
        <p:spPr>
          <a:xfrm>
            <a:off x="585652" y="1407318"/>
            <a:ext cx="9507582" cy="517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November through Contests date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By January 1</a:t>
            </a:r>
            <a:r>
              <a:rPr baseline="30000" lang="en-US">
                <a:solidFill>
                  <a:schemeClr val="dk1"/>
                </a:solidFill>
              </a:rPr>
              <a:t>st</a:t>
            </a:r>
            <a:r>
              <a:rPr lang="en-US">
                <a:solidFill>
                  <a:schemeClr val="dk1"/>
                </a:solidFill>
              </a:rPr>
              <a:t> a pre populated ContestScoreCard.xls will be sent to each contest host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Hosts should communicate with all advisors sending students regarding any specifics of the competition</a:t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One Week out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Send last minute announcements to attending competitors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Review the contest prompt, technical standards for items covered in the contest prompt with the judges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Review clothing requirements for the contest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Review resume and written test requirements for the contest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Communication</a:t>
            </a:r>
            <a:endParaRPr/>
          </a:p>
        </p:txBody>
      </p:sp>
      <p:sp>
        <p:nvSpPr>
          <p:cNvPr id="257" name="Google Shape;257;p21"/>
          <p:cNvSpPr txBox="1"/>
          <p:nvPr>
            <p:ph idx="1" type="body"/>
          </p:nvPr>
        </p:nvSpPr>
        <p:spPr>
          <a:xfrm>
            <a:off x="568235" y="1407318"/>
            <a:ext cx="9529354" cy="515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Day of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Host contest and hold an award ceremony.</a:t>
            </a:r>
            <a:endParaRPr>
              <a:solidFill>
                <a:schemeClr val="dk1"/>
              </a:solidFill>
            </a:endParaRPr>
          </a:p>
          <a:p>
            <a:pPr indent="-285750" lvl="2" marL="12001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Certificate Template is located in the google drive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By February 3</a:t>
            </a:r>
            <a:r>
              <a:rPr baseline="30000" lang="en-US">
                <a:solidFill>
                  <a:schemeClr val="dk1"/>
                </a:solidFill>
              </a:rPr>
              <a:t>rd</a:t>
            </a:r>
            <a:r>
              <a:rPr lang="en-US">
                <a:solidFill>
                  <a:schemeClr val="dk1"/>
                </a:solidFill>
              </a:rPr>
              <a:t> 2025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Email Region Representative the filled out ContestScoreCard.xls</a:t>
            </a:r>
            <a:endParaRPr>
              <a:solidFill>
                <a:schemeClr val="dk1"/>
              </a:solidFill>
            </a:endParaRPr>
          </a:p>
          <a:p>
            <a:pPr indent="-285750" lvl="2" marL="12001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Email any receipts for reimbursement to the Region Representative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581890" y="1433945"/>
            <a:ext cx="9563596" cy="41771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SkillsUSA Washington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October Training Series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Preparing for Regional Championships</a:t>
            </a:r>
            <a:endParaRPr b="1" i="0" sz="2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581891" y="5771535"/>
            <a:ext cx="9563595" cy="510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 8</a:t>
            </a:r>
            <a:r>
              <a:rPr b="1" baseline="30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2024 - Virtual</a:t>
            </a:r>
            <a:r>
              <a:rPr b="1" baseline="30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General Rules</a:t>
            </a:r>
            <a:endParaRPr/>
          </a:p>
        </p:txBody>
      </p:sp>
      <p:sp>
        <p:nvSpPr>
          <p:cNvPr id="263" name="Google Shape;263;p22"/>
          <p:cNvSpPr txBox="1"/>
          <p:nvPr>
            <p:ph idx="1" type="body"/>
          </p:nvPr>
        </p:nvSpPr>
        <p:spPr>
          <a:xfrm>
            <a:off x="581296" y="1407318"/>
            <a:ext cx="9503229" cy="514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For a individual contest, all students must compete in the same environment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Location, Date &amp; Equipment supplied by host</a:t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If regions host multiple contests at the same location on the same day (e.g. leadership) 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Regions will determine how many competitions a student can compete in based on available space and judges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Contest Score Card</a:t>
            </a:r>
            <a:endParaRPr/>
          </a:p>
        </p:txBody>
      </p:sp>
      <p:pic>
        <p:nvPicPr>
          <p:cNvPr id="269" name="Google Shape;26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706" y="2076449"/>
            <a:ext cx="9461219" cy="30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Important Dates</a:t>
            </a:r>
            <a:endParaRPr/>
          </a:p>
        </p:txBody>
      </p:sp>
      <p:sp>
        <p:nvSpPr>
          <p:cNvPr id="275" name="Google Shape;275;p24"/>
          <p:cNvSpPr txBox="1"/>
          <p:nvPr>
            <p:ph idx="1" type="body"/>
          </p:nvPr>
        </p:nvSpPr>
        <p:spPr>
          <a:xfrm>
            <a:off x="576942" y="1408699"/>
            <a:ext cx="9520647" cy="5144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November 22</a:t>
            </a:r>
            <a:r>
              <a:rPr baseline="30000" lang="en-US" sz="2400">
                <a:solidFill>
                  <a:schemeClr val="dk1"/>
                </a:solidFill>
              </a:rPr>
              <a:t>nd</a:t>
            </a:r>
            <a:r>
              <a:rPr lang="en-US" sz="2400">
                <a:solidFill>
                  <a:schemeClr val="dk1"/>
                </a:solidFill>
              </a:rPr>
              <a:t> – Host Commitment for Regional Competition Deadline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December 1</a:t>
            </a:r>
            <a:r>
              <a:rPr baseline="30000" lang="en-US" sz="2400">
                <a:solidFill>
                  <a:schemeClr val="dk1"/>
                </a:solidFill>
              </a:rPr>
              <a:t>st</a:t>
            </a:r>
            <a:r>
              <a:rPr lang="en-US" sz="2400">
                <a:solidFill>
                  <a:schemeClr val="dk1"/>
                </a:solidFill>
              </a:rPr>
              <a:t>  – Registration opens for Regional Competitions (must be paid members to compete)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December 20</a:t>
            </a:r>
            <a:r>
              <a:rPr baseline="30000" lang="en-US" sz="2400">
                <a:solidFill>
                  <a:schemeClr val="dk1"/>
                </a:solidFill>
              </a:rPr>
              <a:t>th</a:t>
            </a:r>
            <a:r>
              <a:rPr lang="en-US" sz="2400">
                <a:solidFill>
                  <a:schemeClr val="dk1"/>
                </a:solidFill>
              </a:rPr>
              <a:t> – Deadline closes for Regional Competitions (Must be a paid member)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January 31</a:t>
            </a:r>
            <a:r>
              <a:rPr baseline="30000" lang="en-US" sz="2400">
                <a:solidFill>
                  <a:schemeClr val="dk1"/>
                </a:solidFill>
              </a:rPr>
              <a:t>st</a:t>
            </a:r>
            <a:r>
              <a:rPr lang="en-US" sz="2400">
                <a:solidFill>
                  <a:schemeClr val="dk1"/>
                </a:solidFill>
              </a:rPr>
              <a:t> – Last day for </a:t>
            </a:r>
            <a:r>
              <a:rPr lang="en-US" sz="2400">
                <a:solidFill>
                  <a:schemeClr val="dk1"/>
                </a:solidFill>
              </a:rPr>
              <a:t>Regional</a:t>
            </a:r>
            <a:r>
              <a:rPr lang="en-US" sz="2400">
                <a:solidFill>
                  <a:schemeClr val="dk1"/>
                </a:solidFill>
              </a:rPr>
              <a:t> “Technical Competitions”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February 1</a:t>
            </a:r>
            <a:r>
              <a:rPr baseline="30000" lang="en-US" sz="2400">
                <a:solidFill>
                  <a:schemeClr val="dk1"/>
                </a:solidFill>
              </a:rPr>
              <a:t>st</a:t>
            </a:r>
            <a:r>
              <a:rPr lang="en-US" sz="2400">
                <a:solidFill>
                  <a:schemeClr val="dk1"/>
                </a:solidFill>
              </a:rPr>
              <a:t> – Last day for Regional “Leadership Competitions”</a:t>
            </a:r>
            <a:endParaRPr>
              <a:solidFill>
                <a:schemeClr val="dk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133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50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6956407" y="1039367"/>
            <a:ext cx="32253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 txBox="1"/>
          <p:nvPr>
            <p:ph type="title"/>
          </p:nvPr>
        </p:nvSpPr>
        <p:spPr>
          <a:xfrm>
            <a:off x="682906" y="1844790"/>
            <a:ext cx="9159363" cy="3126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Black"/>
              <a:buNone/>
            </a:pPr>
            <a:b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SO YOU WANT TO HOST A CONTEST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"/>
          <p:cNvSpPr txBox="1"/>
          <p:nvPr>
            <p:ph type="title"/>
          </p:nvPr>
        </p:nvSpPr>
        <p:spPr>
          <a:xfrm>
            <a:off x="574766" y="1440873"/>
            <a:ext cx="9516886" cy="51261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Black"/>
              <a:buNone/>
            </a:pPr>
            <a: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Projects \ Competitions</a:t>
            </a:r>
            <a:endParaRPr b="1" sz="5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Existing Projects</a:t>
            </a:r>
            <a:endParaRPr/>
          </a:p>
        </p:txBody>
      </p:sp>
      <p:sp>
        <p:nvSpPr>
          <p:cNvPr id="292" name="Google Shape;292;p27"/>
          <p:cNvSpPr txBox="1"/>
          <p:nvPr>
            <p:ph idx="1" type="body"/>
          </p:nvPr>
        </p:nvSpPr>
        <p:spPr>
          <a:xfrm>
            <a:off x="581297" y="1407318"/>
            <a:ext cx="9490166" cy="153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19431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>
                <a:solidFill>
                  <a:schemeClr val="dk1"/>
                </a:solidFill>
              </a:rPr>
              <a:t>Don’t reinvent the wheel</a:t>
            </a:r>
            <a:endParaRPr>
              <a:solidFill>
                <a:schemeClr val="dk1"/>
              </a:solidFill>
            </a:endParaRPr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Contact your regional coordinator for example projects</a:t>
            </a:r>
            <a:endParaRPr>
              <a:solidFill>
                <a:schemeClr val="dk1"/>
              </a:solidFill>
            </a:endParaRPr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Utilize National Rubric\scoresheets</a:t>
            </a:r>
            <a:endParaRPr>
              <a:solidFill>
                <a:schemeClr val="dk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2400"/>
          </a:p>
        </p:txBody>
      </p:sp>
      <p:pic>
        <p:nvPicPr>
          <p:cNvPr id="293" name="Google Shape;29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906" y="2603120"/>
            <a:ext cx="3527688" cy="389523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4" name="Google Shape;29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2203" y="2603120"/>
            <a:ext cx="2935711" cy="389523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5" name="Google Shape;29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49523" y="2307028"/>
            <a:ext cx="1782133" cy="204665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6" name="Google Shape;296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49523" y="4751047"/>
            <a:ext cx="2134111" cy="193903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56974" y="3239601"/>
            <a:ext cx="2343836" cy="207398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Region History</a:t>
            </a:r>
            <a:endParaRPr/>
          </a:p>
        </p:txBody>
      </p:sp>
      <p:sp>
        <p:nvSpPr>
          <p:cNvPr id="303" name="Google Shape;303;p28"/>
          <p:cNvSpPr txBox="1"/>
          <p:nvPr>
            <p:ph idx="1" type="body"/>
          </p:nvPr>
        </p:nvSpPr>
        <p:spPr>
          <a:xfrm>
            <a:off x="596536" y="1436914"/>
            <a:ext cx="9492344" cy="5111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Don’t reinvent the wheel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Identify who has run the competition in the past and ask for </a:t>
            </a:r>
            <a:r>
              <a:rPr lang="en-US">
                <a:solidFill>
                  <a:schemeClr val="dk1"/>
                </a:solidFill>
              </a:rPr>
              <a:t>advice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Contact neighboring regions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Ask how they are going to run the competition 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Ask to attend\participate 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Ask to observe</a:t>
            </a:r>
            <a:endParaRPr>
              <a:solidFill>
                <a:schemeClr val="dk1"/>
              </a:solidFill>
            </a:endParaRPr>
          </a:p>
          <a:p>
            <a:pPr indent="0" lvl="0" marL="11906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Use SkillsUSA Partners </a:t>
            </a:r>
            <a:r>
              <a:rPr lang="en-US" sz="2400"/>
              <a:t>(600+)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p29"/>
          <p:cNvSpPr txBox="1"/>
          <p:nvPr/>
        </p:nvSpPr>
        <p:spPr>
          <a:xfrm>
            <a:off x="9524238" y="0"/>
            <a:ext cx="26677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https://www.skillsusa.org/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10" name="Google Shape;310;p29"/>
          <p:cNvSpPr txBox="1"/>
          <p:nvPr>
            <p:ph idx="1" type="body"/>
          </p:nvPr>
        </p:nvSpPr>
        <p:spPr>
          <a:xfrm>
            <a:off x="370788" y="1478532"/>
            <a:ext cx="1539592" cy="509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rPr b="1" lang="en-US" sz="2000">
                <a:solidFill>
                  <a:schemeClr val="dk1"/>
                </a:solidFill>
              </a:rPr>
              <a:t>Diamond Level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11" name="Google Shape;311;p29"/>
          <p:cNvPicPr preferRelativeResize="0"/>
          <p:nvPr/>
        </p:nvPicPr>
        <p:blipFill rotWithShape="1">
          <a:blip r:embed="rId4">
            <a:alphaModFix/>
          </a:blip>
          <a:srcRect b="17971" l="14920" r="14464" t="17082"/>
          <a:stretch/>
        </p:blipFill>
        <p:spPr>
          <a:xfrm>
            <a:off x="632106" y="2095550"/>
            <a:ext cx="1067757" cy="73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107" y="3200401"/>
            <a:ext cx="1067757" cy="100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108" y="4761910"/>
            <a:ext cx="1067757" cy="70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107" y="6011031"/>
            <a:ext cx="1067757" cy="20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9"/>
          <p:cNvPicPr preferRelativeResize="0"/>
          <p:nvPr/>
        </p:nvPicPr>
        <p:blipFill rotWithShape="1">
          <a:blip r:embed="rId8">
            <a:alphaModFix/>
          </a:blip>
          <a:srcRect b="29299" l="0" r="0" t="26003"/>
          <a:stretch/>
        </p:blipFill>
        <p:spPr>
          <a:xfrm>
            <a:off x="1929147" y="2095550"/>
            <a:ext cx="1092791" cy="4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26893" y="1585667"/>
            <a:ext cx="3473003" cy="172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9"/>
          <p:cNvPicPr preferRelativeResize="0"/>
          <p:nvPr/>
        </p:nvPicPr>
        <p:blipFill rotWithShape="1">
          <a:blip r:embed="rId10">
            <a:alphaModFix/>
          </a:blip>
          <a:srcRect b="0" l="0" r="0" t="62187"/>
          <a:stretch/>
        </p:blipFill>
        <p:spPr>
          <a:xfrm>
            <a:off x="7099682" y="3314541"/>
            <a:ext cx="2569888" cy="78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/>
          <p:cNvPicPr preferRelativeResize="0"/>
          <p:nvPr/>
        </p:nvPicPr>
        <p:blipFill rotWithShape="1">
          <a:blip r:embed="rId11">
            <a:alphaModFix/>
          </a:blip>
          <a:srcRect b="54573" l="0" r="0" t="0"/>
          <a:stretch/>
        </p:blipFill>
        <p:spPr>
          <a:xfrm>
            <a:off x="3489115" y="4574915"/>
            <a:ext cx="2956066" cy="153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 rotWithShape="1">
          <a:blip r:embed="rId11">
            <a:alphaModFix/>
          </a:blip>
          <a:srcRect b="0" l="0" r="0" t="45427"/>
          <a:stretch/>
        </p:blipFill>
        <p:spPr>
          <a:xfrm>
            <a:off x="7053334" y="4484877"/>
            <a:ext cx="2956066" cy="184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9"/>
          <p:cNvPicPr preferRelativeResize="0"/>
          <p:nvPr/>
        </p:nvPicPr>
        <p:blipFill rotWithShape="1">
          <a:blip r:embed="rId10">
            <a:alphaModFix/>
          </a:blip>
          <a:srcRect b="38121" l="0" r="0" t="0"/>
          <a:stretch/>
        </p:blipFill>
        <p:spPr>
          <a:xfrm>
            <a:off x="3857219" y="3314541"/>
            <a:ext cx="2248461" cy="112117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9"/>
          <p:cNvSpPr txBox="1"/>
          <p:nvPr/>
        </p:nvSpPr>
        <p:spPr>
          <a:xfrm>
            <a:off x="1771723" y="1472975"/>
            <a:ext cx="1539592" cy="509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Arial"/>
              <a:buNone/>
            </a:pPr>
            <a:r>
              <a:rPr b="1" i="0" lang="en-US" sz="2000">
                <a:solidFill>
                  <a:schemeClr val="dk1"/>
                </a:solidFill>
              </a:rPr>
              <a:t>Platinum Level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4046416" y="2126495"/>
            <a:ext cx="1092792" cy="509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900"/>
              <a:buFont typeface="Arial"/>
              <a:buNone/>
            </a:pPr>
            <a:r>
              <a:rPr b="1" i="0" lang="en-US" sz="1900">
                <a:solidFill>
                  <a:schemeClr val="dk1"/>
                </a:solidFill>
              </a:rPr>
              <a:t>Gold Level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2667508" y="3560696"/>
            <a:ext cx="1067757" cy="713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900"/>
              <a:buFont typeface="Arial"/>
              <a:buNone/>
            </a:pPr>
            <a:r>
              <a:rPr b="1" i="0" lang="en-US" sz="1900">
                <a:solidFill>
                  <a:schemeClr val="dk1"/>
                </a:solidFill>
              </a:rPr>
              <a:t>Silver Level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2531859" y="5050872"/>
            <a:ext cx="1067757" cy="509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Arial"/>
              <a:buNone/>
            </a:pPr>
            <a:r>
              <a:rPr b="1" i="0" lang="en-US" sz="2000">
                <a:solidFill>
                  <a:schemeClr val="dk1"/>
                </a:solidFill>
              </a:rPr>
              <a:t>Bronze Level</a:t>
            </a:r>
            <a:endParaRPr b="1">
              <a:solidFill>
                <a:schemeClr val="dk1"/>
              </a:solidFill>
            </a:endParaRPr>
          </a:p>
        </p:txBody>
      </p:sp>
      <p:cxnSp>
        <p:nvCxnSpPr>
          <p:cNvPr id="325" name="Google Shape;325;p29"/>
          <p:cNvCxnSpPr/>
          <p:nvPr/>
        </p:nvCxnSpPr>
        <p:spPr>
          <a:xfrm>
            <a:off x="2667508" y="3200401"/>
            <a:ext cx="7341892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6" name="Google Shape;326;p29"/>
          <p:cNvCxnSpPr/>
          <p:nvPr/>
        </p:nvCxnSpPr>
        <p:spPr>
          <a:xfrm flipH="1" rot="10800000">
            <a:off x="2667508" y="4484877"/>
            <a:ext cx="7341892" cy="5193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7" name="Google Shape;327;p29"/>
          <p:cNvCxnSpPr/>
          <p:nvPr/>
        </p:nvCxnSpPr>
        <p:spPr>
          <a:xfrm>
            <a:off x="1756393" y="1585667"/>
            <a:ext cx="103187" cy="465752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Get Local</a:t>
            </a:r>
            <a:endParaRPr/>
          </a:p>
        </p:txBody>
      </p:sp>
      <p:sp>
        <p:nvSpPr>
          <p:cNvPr id="333" name="Google Shape;333;p30"/>
          <p:cNvSpPr txBox="1"/>
          <p:nvPr/>
        </p:nvSpPr>
        <p:spPr>
          <a:xfrm>
            <a:off x="6759593" y="1040634"/>
            <a:ext cx="34889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https://www.centralwelding.com/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descr="Toyota | Brands of the World™ | Download vector logos and logotypes" id="334" name="Google Shape;334;p30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30"/>
          <p:cNvGrpSpPr/>
          <p:nvPr/>
        </p:nvGrpSpPr>
        <p:grpSpPr>
          <a:xfrm>
            <a:off x="650582" y="1425864"/>
            <a:ext cx="9436393" cy="4839956"/>
            <a:chOff x="458732" y="587901"/>
            <a:chExt cx="11273934" cy="5818118"/>
          </a:xfrm>
        </p:grpSpPr>
        <p:pic>
          <p:nvPicPr>
            <p:cNvPr id="336" name="Google Shape;336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8732" y="3328426"/>
              <a:ext cx="6837807" cy="3072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30"/>
            <p:cNvPicPr preferRelativeResize="0"/>
            <p:nvPr/>
          </p:nvPicPr>
          <p:blipFill rotWithShape="1">
            <a:blip r:embed="rId5">
              <a:alphaModFix/>
            </a:blip>
            <a:srcRect b="0" l="59042" r="21239" t="0"/>
            <a:stretch/>
          </p:blipFill>
          <p:spPr>
            <a:xfrm>
              <a:off x="10357666" y="2454034"/>
              <a:ext cx="1375000" cy="2030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0"/>
            <p:cNvPicPr preferRelativeResize="0"/>
            <p:nvPr/>
          </p:nvPicPr>
          <p:blipFill rotWithShape="1">
            <a:blip r:embed="rId6">
              <a:alphaModFix/>
            </a:blip>
            <a:srcRect b="0" l="58727" r="0" t="19285"/>
            <a:stretch/>
          </p:blipFill>
          <p:spPr>
            <a:xfrm>
              <a:off x="9024056" y="587901"/>
              <a:ext cx="2680617" cy="1390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7327" y="622686"/>
              <a:ext cx="7450440" cy="2386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0"/>
            <p:cNvPicPr preferRelativeResize="0"/>
            <p:nvPr/>
          </p:nvPicPr>
          <p:blipFill rotWithShape="1">
            <a:blip r:embed="rId5">
              <a:alphaModFix/>
            </a:blip>
            <a:srcRect b="14429" l="80650" r="2687" t="17151"/>
            <a:stretch/>
          </p:blipFill>
          <p:spPr>
            <a:xfrm>
              <a:off x="7977140" y="4852129"/>
              <a:ext cx="1299514" cy="1553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30"/>
            <p:cNvPicPr preferRelativeResize="0"/>
            <p:nvPr/>
          </p:nvPicPr>
          <p:blipFill rotWithShape="1">
            <a:blip r:embed="rId5">
              <a:alphaModFix/>
            </a:blip>
            <a:srcRect b="-3670" l="20627" r="60937" t="3669"/>
            <a:stretch/>
          </p:blipFill>
          <p:spPr>
            <a:xfrm>
              <a:off x="10469861" y="4489455"/>
              <a:ext cx="1213406" cy="1916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30"/>
            <p:cNvPicPr preferRelativeResize="0"/>
            <p:nvPr/>
          </p:nvPicPr>
          <p:blipFill rotWithShape="1">
            <a:blip r:embed="rId6">
              <a:alphaModFix/>
            </a:blip>
            <a:srcRect b="21452" l="19457" r="63176" t="14021"/>
            <a:stretch/>
          </p:blipFill>
          <p:spPr>
            <a:xfrm>
              <a:off x="8127548" y="622686"/>
              <a:ext cx="847500" cy="83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0"/>
            <p:cNvPicPr preferRelativeResize="0"/>
            <p:nvPr/>
          </p:nvPicPr>
          <p:blipFill rotWithShape="1">
            <a:blip r:embed="rId6">
              <a:alphaModFix/>
            </a:blip>
            <a:srcRect b="53403" l="40573" r="42061" t="16368"/>
            <a:stretch/>
          </p:blipFill>
          <p:spPr>
            <a:xfrm>
              <a:off x="7889798" y="1566063"/>
              <a:ext cx="1261395" cy="582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30"/>
            <p:cNvPicPr preferRelativeResize="0"/>
            <p:nvPr/>
          </p:nvPicPr>
          <p:blipFill rotWithShape="1">
            <a:blip r:embed="rId5">
              <a:alphaModFix/>
            </a:blip>
            <a:srcRect b="16854" l="0" r="81847" t="15061"/>
            <a:stretch/>
          </p:blipFill>
          <p:spPr>
            <a:xfrm>
              <a:off x="7889798" y="2388168"/>
              <a:ext cx="1474197" cy="1609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30"/>
            <p:cNvPicPr preferRelativeResize="0"/>
            <p:nvPr/>
          </p:nvPicPr>
          <p:blipFill rotWithShape="1">
            <a:blip r:embed="rId5">
              <a:alphaModFix/>
            </a:blip>
            <a:srcRect b="-1" l="40780" r="42978" t="8318"/>
            <a:stretch/>
          </p:blipFill>
          <p:spPr>
            <a:xfrm>
              <a:off x="9224704" y="3804544"/>
              <a:ext cx="1310247" cy="2070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224704" y="2714936"/>
              <a:ext cx="1310247" cy="825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30"/>
            <p:cNvPicPr preferRelativeResize="0"/>
            <p:nvPr/>
          </p:nvPicPr>
          <p:blipFill rotWithShape="1">
            <a:blip r:embed="rId6">
              <a:alphaModFix/>
            </a:blip>
            <a:srcRect b="82631" l="83307" r="2757" t="0"/>
            <a:stretch/>
          </p:blipFill>
          <p:spPr>
            <a:xfrm>
              <a:off x="8010089" y="4179075"/>
              <a:ext cx="1249514" cy="413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538637" y="2025222"/>
              <a:ext cx="717525" cy="689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3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469861" y="1628094"/>
              <a:ext cx="1094623" cy="746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3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721791" y="3053559"/>
              <a:ext cx="1035137" cy="5497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descr="Contract Furnishings Mart" id="351" name="Google Shape;351;p30"/>
            <p:cNvSpPr/>
            <p:nvPr/>
          </p:nvSpPr>
          <p:spPr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2" name="Google Shape;352;p3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9346170" y="4347337"/>
              <a:ext cx="962097" cy="721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3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284769" y="4081997"/>
              <a:ext cx="861566" cy="807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3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099808" y="3060962"/>
              <a:ext cx="1230892" cy="447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3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373937" y="2895147"/>
              <a:ext cx="1199512" cy="583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3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7260630" y="3150630"/>
              <a:ext cx="769443" cy="836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3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677275" y="5943508"/>
              <a:ext cx="1653426" cy="457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3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28824" y="5620978"/>
              <a:ext cx="948316" cy="508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Use Materials Provided</a:t>
            </a:r>
            <a:endParaRPr/>
          </a:p>
        </p:txBody>
      </p:sp>
      <p:sp>
        <p:nvSpPr>
          <p:cNvPr id="364" name="Google Shape;364;p31"/>
          <p:cNvSpPr txBox="1"/>
          <p:nvPr>
            <p:ph idx="1" type="body"/>
          </p:nvPr>
        </p:nvSpPr>
        <p:spPr>
          <a:xfrm>
            <a:off x="583473" y="1436914"/>
            <a:ext cx="9518469" cy="5146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Take inventory: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What facilities will you use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Your Class\School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Industry host location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Equipment that you\host have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Materials that will be used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What expendables will be used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Will it be donate or purchased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What Judges can you secure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What are other Advisers brining to the table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How to Stay in the know</a:t>
            </a:r>
            <a:endParaRPr/>
          </a:p>
        </p:txBody>
      </p:sp>
      <p:sp>
        <p:nvSpPr>
          <p:cNvPr id="109" name="Google Shape;109;p4"/>
          <p:cNvSpPr txBox="1"/>
          <p:nvPr>
            <p:ph idx="1" type="body"/>
          </p:nvPr>
        </p:nvSpPr>
        <p:spPr>
          <a:xfrm>
            <a:off x="682906" y="1611087"/>
            <a:ext cx="9395159" cy="473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Join the Mailing List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Click to join</a:t>
            </a:r>
            <a:r>
              <a:rPr lang="en-US" sz="2000"/>
              <a:t> 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5821" y="2753031"/>
            <a:ext cx="3569328" cy="356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Facilities</a:t>
            </a:r>
            <a:endParaRPr/>
          </a:p>
        </p:txBody>
      </p:sp>
      <p:sp>
        <p:nvSpPr>
          <p:cNvPr id="370" name="Google Shape;370;p32"/>
          <p:cNvSpPr txBox="1"/>
          <p:nvPr>
            <p:ph idx="1" type="body"/>
          </p:nvPr>
        </p:nvSpPr>
        <p:spPr>
          <a:xfrm>
            <a:off x="574765" y="1410789"/>
            <a:ext cx="9531531" cy="513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Review the Tech Standards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Does the facility allow: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Proper assessment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Number of contestants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Does the equipment: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Meet Industry Standard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Allow for all competitors to be on even playing field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Document what equipment will be provided and what the contestant needs to bring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Judges</a:t>
            </a:r>
            <a:endParaRPr/>
          </a:p>
        </p:txBody>
      </p:sp>
      <p:sp>
        <p:nvSpPr>
          <p:cNvPr id="376" name="Google Shape;376;p33"/>
          <p:cNvSpPr txBox="1"/>
          <p:nvPr>
            <p:ph idx="1" type="body"/>
          </p:nvPr>
        </p:nvSpPr>
        <p:spPr>
          <a:xfrm>
            <a:off x="570410" y="1419497"/>
            <a:ext cx="9509761" cy="5133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Solicit Judge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Utilize your Advisory members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Reach out to local industry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Use the competition to introduce your program to community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Have students talk to local industry (community outreach and extended learning)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Utilize Advisers who will attend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Ask friends and family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Materials</a:t>
            </a:r>
            <a:endParaRPr/>
          </a:p>
        </p:txBody>
      </p:sp>
      <p:sp>
        <p:nvSpPr>
          <p:cNvPr id="382" name="Google Shape;382;p34"/>
          <p:cNvSpPr txBox="1"/>
          <p:nvPr>
            <p:ph idx="1" type="body"/>
          </p:nvPr>
        </p:nvSpPr>
        <p:spPr>
          <a:xfrm>
            <a:off x="574766" y="1410789"/>
            <a:ext cx="9509760" cy="513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Secure consumables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Utilize your Advisory members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Reach out to local industry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Have students talk to local industry (community outreach and extended learning)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Purchase</a:t>
            </a:r>
            <a:r>
              <a:rPr lang="en-US" sz="2400">
                <a:solidFill>
                  <a:schemeClr val="dk1"/>
                </a:solidFill>
              </a:rPr>
              <a:t> consumables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 u="sng">
                <a:solidFill>
                  <a:srgbClr val="FF0000"/>
                </a:solidFill>
              </a:rPr>
              <a:t>DO NOT DO THIS WITHOUT REGION APPROVAL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You will not be reimbursed without prior approval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Region rep will tell you how you can be reimbursed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5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Scholarships </a:t>
            </a:r>
            <a:endParaRPr/>
          </a:p>
        </p:txBody>
      </p:sp>
      <p:sp>
        <p:nvSpPr>
          <p:cNvPr id="388" name="Google Shape;388;p35"/>
          <p:cNvSpPr txBox="1"/>
          <p:nvPr>
            <p:ph idx="1" type="body"/>
          </p:nvPr>
        </p:nvSpPr>
        <p:spPr>
          <a:xfrm>
            <a:off x="570411" y="1419497"/>
            <a:ext cx="4007528" cy="5133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After you have awarded 1</a:t>
            </a:r>
            <a:r>
              <a:rPr baseline="30000" lang="en-US" sz="2400">
                <a:solidFill>
                  <a:schemeClr val="dk1"/>
                </a:solidFill>
              </a:rPr>
              <a:t>st</a:t>
            </a:r>
            <a:r>
              <a:rPr lang="en-US" sz="2400">
                <a:solidFill>
                  <a:schemeClr val="dk1"/>
                </a:solidFill>
              </a:rPr>
              <a:t> – 3</a:t>
            </a:r>
            <a:r>
              <a:rPr baseline="30000" lang="en-US" sz="2400">
                <a:solidFill>
                  <a:schemeClr val="dk1"/>
                </a:solidFill>
              </a:rPr>
              <a:t>rd</a:t>
            </a:r>
            <a:r>
              <a:rPr lang="en-US" sz="2400">
                <a:solidFill>
                  <a:schemeClr val="dk1"/>
                </a:solidFill>
              </a:rPr>
              <a:t> place notify Advisors and competitors to check the SkillsUSA Washington website for Scholarship opportunities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89" name="Google Shape;3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424" y="1620800"/>
            <a:ext cx="5214299" cy="439597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5"/>
          <p:cNvSpPr txBox="1"/>
          <p:nvPr/>
        </p:nvSpPr>
        <p:spPr>
          <a:xfrm>
            <a:off x="5986800" y="897825"/>
            <a:ext cx="5693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4"/>
              </a:rPr>
              <a:t>https://skillsusawashington.org/resources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"/>
          <p:cNvSpPr txBox="1"/>
          <p:nvPr>
            <p:ph type="title"/>
          </p:nvPr>
        </p:nvSpPr>
        <p:spPr>
          <a:xfrm>
            <a:off x="583474" y="1428206"/>
            <a:ext cx="9505406" cy="5118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Black"/>
              <a:buNone/>
            </a:pPr>
            <a: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What Questions</a:t>
            </a:r>
            <a:b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do you have</a:t>
            </a:r>
            <a:r>
              <a:rPr lang="en-US" sz="5400">
                <a:solidFill>
                  <a:schemeClr val="dk1"/>
                </a:solidFill>
              </a:rPr>
              <a:t>?</a:t>
            </a:r>
            <a:br>
              <a:rPr lang="en-US" sz="5400">
                <a:solidFill>
                  <a:schemeClr val="dk1"/>
                </a:solidFill>
              </a:rPr>
            </a:br>
            <a:br>
              <a:rPr lang="en-US" sz="5400">
                <a:solidFill>
                  <a:schemeClr val="dk1"/>
                </a:solidFill>
              </a:rPr>
            </a:br>
            <a:endParaRPr b="1"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Technical Standards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https://mycareeressentials.org/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402" name="Google Shape;402;p37"/>
          <p:cNvSpPr txBox="1"/>
          <p:nvPr>
            <p:ph idx="1" type="body"/>
          </p:nvPr>
        </p:nvSpPr>
        <p:spPr>
          <a:xfrm>
            <a:off x="838200" y="1825625"/>
            <a:ext cx="926374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4193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Over 100 Technical, Leadership and Occupational contests</a:t>
            </a:r>
            <a:endParaRPr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Comprehensive guidelines and criteria for competitions</a:t>
            </a:r>
            <a:endParaRPr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Detailed descriptions of the competencies and skills required for each competition area</a:t>
            </a:r>
            <a:endParaRPr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Ensure that students understand both the challenges of the competitions and the demands of their future careers</a:t>
            </a:r>
            <a:endParaRPr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Aligned to Industry Certifications and Standards</a:t>
            </a:r>
            <a:endParaRPr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Can be used to align to your course framework</a:t>
            </a:r>
            <a:endParaRPr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Contest Descriptions can be found here </a:t>
            </a:r>
            <a:r>
              <a:rPr lang="en-US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(Link)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6071420" y="411291"/>
            <a:ext cx="612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https://www.skillsusa.org/competitions/skillsusa-championships/categories-and-descriptions/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Tech Standards – What’s Included</a:t>
            </a:r>
            <a:endParaRPr/>
          </a:p>
        </p:txBody>
      </p:sp>
      <p:sp>
        <p:nvSpPr>
          <p:cNvPr id="409" name="Google Shape;409;p38"/>
          <p:cNvSpPr txBox="1"/>
          <p:nvPr>
            <p:ph idx="1" type="body"/>
          </p:nvPr>
        </p:nvSpPr>
        <p:spPr>
          <a:xfrm>
            <a:off x="574766" y="1419497"/>
            <a:ext cx="9518468" cy="513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68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CLOTHING REQUIREMENT</a:t>
            </a:r>
            <a:endParaRPr sz="2300">
              <a:solidFill>
                <a:schemeClr val="dk1"/>
              </a:solidFill>
            </a:endParaRPr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ELIGIBILITY</a:t>
            </a:r>
            <a:endParaRPr sz="2300">
              <a:solidFill>
                <a:schemeClr val="dk1"/>
              </a:solidFill>
            </a:endParaRPr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EQUIPMENT AND MATERIALS</a:t>
            </a:r>
            <a:endParaRPr sz="2300">
              <a:solidFill>
                <a:schemeClr val="dk1"/>
              </a:solidFill>
            </a:endParaRPr>
          </a:p>
          <a:p>
            <a:pPr indent="-1968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Supplied by host</a:t>
            </a:r>
            <a:endParaRPr sz="1900">
              <a:solidFill>
                <a:schemeClr val="dk1"/>
              </a:solidFill>
            </a:endParaRPr>
          </a:p>
          <a:p>
            <a:pPr indent="-1968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Supplied by contestant</a:t>
            </a:r>
            <a:endParaRPr sz="1900">
              <a:solidFill>
                <a:schemeClr val="dk1"/>
              </a:solidFill>
            </a:endParaRPr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SCOPE OF THE CONTEST</a:t>
            </a:r>
            <a:endParaRPr sz="2300">
              <a:solidFill>
                <a:schemeClr val="dk1"/>
              </a:solidFill>
            </a:endParaRPr>
          </a:p>
          <a:p>
            <a:pPr indent="-1968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Knowledge Performance</a:t>
            </a:r>
            <a:endParaRPr sz="1900">
              <a:solidFill>
                <a:schemeClr val="dk1"/>
              </a:solidFill>
            </a:endParaRPr>
          </a:p>
          <a:p>
            <a:pPr indent="-1968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Skill Performance</a:t>
            </a:r>
            <a:endParaRPr sz="1900">
              <a:solidFill>
                <a:schemeClr val="dk1"/>
              </a:solidFill>
            </a:endParaRPr>
          </a:p>
          <a:p>
            <a:pPr indent="-1968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Contest Guidelines</a:t>
            </a:r>
            <a:endParaRPr sz="1900">
              <a:solidFill>
                <a:schemeClr val="dk1"/>
              </a:solidFill>
            </a:endParaRPr>
          </a:p>
          <a:p>
            <a:pPr indent="-1968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Standards and Competencies</a:t>
            </a:r>
            <a:endParaRPr sz="1900">
              <a:solidFill>
                <a:schemeClr val="dk1"/>
              </a:solidFill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410" name="Google Shape;41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5944" y="1258459"/>
            <a:ext cx="3612886" cy="273006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1" name="Google Shape;41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8658" y="1815206"/>
            <a:ext cx="3612886" cy="434663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2" name="Google Shape;41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75944" y="5321099"/>
            <a:ext cx="3612886" cy="137386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State Only Tech Standards</a:t>
            </a:r>
            <a:endParaRPr/>
          </a:p>
        </p:txBody>
      </p:sp>
      <p:sp>
        <p:nvSpPr>
          <p:cNvPr id="418" name="Google Shape;418;p39"/>
          <p:cNvSpPr txBox="1"/>
          <p:nvPr/>
        </p:nvSpPr>
        <p:spPr>
          <a:xfrm>
            <a:off x="6072851" y="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https://skillsusawashington.org/competitions/state-only/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19" name="Google Shape;419;p39"/>
          <p:cNvSpPr txBox="1"/>
          <p:nvPr>
            <p:ph idx="1" type="body"/>
          </p:nvPr>
        </p:nvSpPr>
        <p:spPr>
          <a:xfrm>
            <a:off x="574766" y="1419497"/>
            <a:ext cx="4740184" cy="513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Contests that are only offered in Washington State</a:t>
            </a:r>
            <a:endParaRPr>
              <a:solidFill>
                <a:schemeClr val="dk1"/>
              </a:solidFill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There is no opportunity to compete at a National Level</a:t>
            </a:r>
            <a:endParaRPr>
              <a:solidFill>
                <a:schemeClr val="dk1"/>
              </a:solidFill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Designed with the help of local industry and advisory</a:t>
            </a:r>
            <a:endParaRPr>
              <a:solidFill>
                <a:schemeClr val="dk1"/>
              </a:solidFill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Can only be found on the SkillsUSA Washington website</a:t>
            </a:r>
            <a:endParaRPr>
              <a:solidFill>
                <a:schemeClr val="dk1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193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https://skillsusawashington.org/competitions/state-only/</a:t>
            </a:r>
            <a:r>
              <a:rPr lang="en-US" sz="1400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20" name="Google Shape;42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0330" y="1244360"/>
            <a:ext cx="4018967" cy="5248515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1" name="Google Shape;421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35863" y="2662022"/>
            <a:ext cx="2822539" cy="1791312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Region Contacts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7" name="Google Shape;427;p40"/>
          <p:cNvSpPr txBox="1"/>
          <p:nvPr>
            <p:ph idx="1" type="body"/>
          </p:nvPr>
        </p:nvSpPr>
        <p:spPr>
          <a:xfrm>
            <a:off x="682907" y="1459257"/>
            <a:ext cx="3849764" cy="4883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solidFill>
                  <a:schemeClr val="dk1"/>
                </a:solidFill>
              </a:rPr>
              <a:t>Southwest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Nathan Younger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Ray Nelson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solidFill>
                  <a:schemeClr val="dk1"/>
                </a:solidFill>
              </a:rPr>
              <a:t>Olympic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Megan Ritchie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Tyler Renz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solidFill>
                  <a:schemeClr val="dk1"/>
                </a:solidFill>
              </a:rPr>
              <a:t>Puget Sound South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Gary Milbradt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Adam Scroggins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solidFill>
                  <a:schemeClr val="dk1"/>
                </a:solidFill>
              </a:rPr>
              <a:t>Central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Lauren Thomas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Todd Smith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solidFill>
                  <a:schemeClr val="dk1"/>
                </a:solidFill>
              </a:rPr>
              <a:t>Eastern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Dan Parker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Jessa Nocis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Terry Yeigh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Brandon McDaniel</a:t>
            </a:r>
            <a:endParaRPr>
              <a:solidFill>
                <a:schemeClr val="dk1"/>
              </a:solidFill>
            </a:endParaRPr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solidFill>
                  <a:schemeClr val="dk1"/>
                </a:solidFill>
              </a:rPr>
              <a:t>Puget Sound North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Mary Rawlins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Teri Bravomejia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40"/>
          <p:cNvSpPr txBox="1"/>
          <p:nvPr/>
        </p:nvSpPr>
        <p:spPr>
          <a:xfrm>
            <a:off x="6096000" y="2239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Regional Map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pSp>
        <p:nvGrpSpPr>
          <p:cNvPr id="429" name="Google Shape;429;p40"/>
          <p:cNvGrpSpPr/>
          <p:nvPr/>
        </p:nvGrpSpPr>
        <p:grpSpPr>
          <a:xfrm>
            <a:off x="4788311" y="1459257"/>
            <a:ext cx="5402976" cy="3394409"/>
            <a:chOff x="4161294" y="1501176"/>
            <a:chExt cx="6069321" cy="3855648"/>
          </a:xfrm>
        </p:grpSpPr>
        <p:pic>
          <p:nvPicPr>
            <p:cNvPr id="430" name="Google Shape;430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61294" y="1501176"/>
              <a:ext cx="6069321" cy="3855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40"/>
            <p:cNvSpPr/>
            <p:nvPr/>
          </p:nvSpPr>
          <p:spPr>
            <a:xfrm>
              <a:off x="6012425" y="4480874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4967296" y="2933171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6012425" y="2048269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7195954" y="2719142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8942439" y="3023242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6012425" y="3437953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sp>
        <p:nvSpPr>
          <p:cNvPr id="437" name="Google Shape;437;p40"/>
          <p:cNvSpPr txBox="1"/>
          <p:nvPr/>
        </p:nvSpPr>
        <p:spPr>
          <a:xfrm>
            <a:off x="4237703" y="5177764"/>
            <a:ext cx="5869858" cy="963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rPr i="0" lang="en-US" sz="2000">
                <a:solidFill>
                  <a:srgbClr val="003365"/>
                </a:solidFill>
              </a:rPr>
              <a:t>Email: </a:t>
            </a:r>
            <a:r>
              <a:rPr i="0" lang="en-US" sz="2000" u="sng">
                <a:solidFill>
                  <a:srgbClr val="00336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“Region name”@Skillsusawashington.org</a:t>
            </a:r>
            <a:endParaRPr i="0" sz="2000">
              <a:solidFill>
                <a:srgbClr val="003365"/>
              </a:solidFill>
            </a:endParaRPr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600"/>
              <a:buFont typeface="Arial"/>
              <a:buNone/>
            </a:pPr>
            <a:r>
              <a:t/>
            </a:r>
            <a:endParaRPr i="0" sz="600" u="none" cap="none" strike="noStrike">
              <a:solidFill>
                <a:srgbClr val="003365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rPr i="0" lang="en-US" sz="2000">
                <a:solidFill>
                  <a:srgbClr val="003365"/>
                </a:solidFill>
              </a:rPr>
              <a:t>e.g. </a:t>
            </a:r>
            <a:r>
              <a:rPr i="0" lang="en-US" sz="2000" u="sng">
                <a:solidFill>
                  <a:srgbClr val="00336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Pugetsoundsouth@skillsusawashington.org</a:t>
            </a:r>
            <a:r>
              <a:rPr i="0" lang="en-US" sz="2000">
                <a:solidFill>
                  <a:srgbClr val="003365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Resources and Contacts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3" name="Google Shape;443;p41"/>
          <p:cNvSpPr txBox="1"/>
          <p:nvPr/>
        </p:nvSpPr>
        <p:spPr>
          <a:xfrm>
            <a:off x="5665807" y="4011937"/>
            <a:ext cx="4333599" cy="861774"/>
          </a:xfrm>
          <a:prstGeom prst="rect">
            <a:avLst/>
          </a:prstGeom>
          <a:noFill/>
          <a:ln cap="flat" cmpd="sng" w="25400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</a:rPr>
              <a:t>Mailing List: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Sign up now</a:t>
            </a:r>
            <a:r>
              <a:rPr lang="en-US" sz="1400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44" name="Google Shape;444;p41"/>
          <p:cNvSpPr txBox="1"/>
          <p:nvPr/>
        </p:nvSpPr>
        <p:spPr>
          <a:xfrm>
            <a:off x="682906" y="1531065"/>
            <a:ext cx="4793700" cy="2832300"/>
          </a:xfrm>
          <a:prstGeom prst="rect">
            <a:avLst/>
          </a:prstGeom>
          <a:noFill/>
          <a:ln cap="flat" cmpd="sng" w="25400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</a:rPr>
              <a:t>Contacts:</a:t>
            </a:r>
            <a:endParaRPr sz="13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Karmen Warner: </a:t>
            </a:r>
            <a:r>
              <a:rPr lang="en-US" sz="13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director@skillsusawashington.org</a:t>
            </a:r>
            <a:r>
              <a:rPr lang="en-US" sz="13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Courtney Burger: </a:t>
            </a:r>
            <a:r>
              <a:rPr lang="en-US" sz="13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courtney@skillsusawashington.org</a:t>
            </a:r>
            <a:r>
              <a:rPr lang="en-US" sz="13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Central Region: </a:t>
            </a:r>
            <a:r>
              <a:rPr lang="en-US" sz="13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Central@skillsusawashington.org</a:t>
            </a:r>
            <a:r>
              <a:rPr lang="en-US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Eastern Region: </a:t>
            </a:r>
            <a:r>
              <a:rPr lang="en-US" sz="13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Eastern@skillsusawashington.org</a:t>
            </a:r>
            <a:r>
              <a:rPr lang="en-US" sz="13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Olympic Region: </a:t>
            </a:r>
            <a:r>
              <a:rPr lang="en-US" sz="13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Olympic@skillsusawashington.org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Southwest Region: </a:t>
            </a:r>
            <a:r>
              <a:rPr lang="en-US" sz="13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Southwest@skillsusawashington.org</a:t>
            </a:r>
            <a:r>
              <a:rPr lang="en-US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PS North Region: </a:t>
            </a:r>
            <a:r>
              <a:rPr lang="en-US" sz="1300" u="sng">
                <a:solidFill>
                  <a:schemeClr val="dk1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Pugetsoundnorth@skillsusawashington.org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PS South Region: </a:t>
            </a:r>
            <a:r>
              <a:rPr lang="en-US" sz="1300" u="sng">
                <a:solidFill>
                  <a:schemeClr val="dk1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Pugetsoundsouth@skillsusawashington.org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>
                <a:solidFill>
                  <a:srgbClr val="202124"/>
                </a:solidFill>
                <a:highlight>
                  <a:srgbClr val="FFFFFF"/>
                </a:highlight>
              </a:rPr>
              <a:t>Nationals Customer Care: </a:t>
            </a:r>
            <a:r>
              <a:rPr i="0" lang="en-US" sz="1300" u="sng">
                <a:solidFill>
                  <a:srgbClr val="202124"/>
                </a:solidFill>
                <a:highlight>
                  <a:srgbClr val="FFFFFF"/>
                </a:highlight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customercare@skillsusa.org</a:t>
            </a:r>
            <a:r>
              <a:rPr i="0" lang="en-US" sz="1300">
                <a:solidFill>
                  <a:srgbClr val="202124"/>
                </a:solidFill>
                <a:highlight>
                  <a:srgbClr val="FFFFFF"/>
                </a:highlight>
              </a:rPr>
              <a:t> 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682906" y="4299669"/>
            <a:ext cx="4793700" cy="1908600"/>
          </a:xfrm>
          <a:prstGeom prst="rect">
            <a:avLst/>
          </a:prstGeom>
          <a:noFill/>
          <a:ln cap="flat" cmpd="sng" w="25400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</a:rPr>
              <a:t>Social Media: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Social Media Links: </a:t>
            </a:r>
            <a:r>
              <a:rPr lang="en-US" sz="1400" u="sng">
                <a:solidFill>
                  <a:schemeClr val="dk1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https://linktr.ee/skillsusawashington</a:t>
            </a:r>
            <a:r>
              <a:rPr lang="en-US" sz="1400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Instagram: skillsusawa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Linkedin: </a:t>
            </a:r>
            <a:r>
              <a:rPr lang="en-US" sz="1400" u="sng">
                <a:solidFill>
                  <a:schemeClr val="dk1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https://www.linkedin.com/company/skillsusa-washington/</a:t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Facebook: </a:t>
            </a:r>
            <a:r>
              <a:rPr lang="en-US" sz="1400" u="sng">
                <a:solidFill>
                  <a:schemeClr val="dk1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https://www.facebook.com/skillsusawa/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446" name="Google Shape;446;p41"/>
          <p:cNvGrpSpPr/>
          <p:nvPr/>
        </p:nvGrpSpPr>
        <p:grpSpPr>
          <a:xfrm>
            <a:off x="5665807" y="1553401"/>
            <a:ext cx="4333500" cy="2308800"/>
            <a:chOff x="5665807" y="3011818"/>
            <a:chExt cx="4333500" cy="2308800"/>
          </a:xfrm>
        </p:grpSpPr>
        <p:sp>
          <p:nvSpPr>
            <p:cNvPr id="447" name="Google Shape;447;p41"/>
            <p:cNvSpPr txBox="1"/>
            <p:nvPr/>
          </p:nvSpPr>
          <p:spPr>
            <a:xfrm>
              <a:off x="5665807" y="3011818"/>
              <a:ext cx="4333500" cy="2308800"/>
            </a:xfrm>
            <a:prstGeom prst="rect">
              <a:avLst/>
            </a:prstGeom>
            <a:noFill/>
            <a:ln cap="flat" cmpd="sng" w="25400">
              <a:solidFill>
                <a:srgbClr val="4545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 u="sng">
                  <a:solidFill>
                    <a:schemeClr val="dk1"/>
                  </a:solidFill>
                </a:rPr>
                <a:t>Documents: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</a:rPr>
                <a:t>Resources: </a:t>
              </a:r>
              <a:r>
                <a:rPr lang="en-US" sz="1000" u="sng">
                  <a:solidFill>
                    <a:schemeClr val="dk1"/>
                  </a:solidFill>
                  <a:hlinkClick r:id="rId1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https://skillsusawashington.org/resources/advisors/</a:t>
              </a:r>
              <a:endParaRPr sz="1000">
                <a:solidFill>
                  <a:schemeClr val="dk1"/>
                </a:solidFill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</a:rPr>
                <a:t>12 Steps to Start the Year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</a:rPr>
                <a:t>Breaking down the Framework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</a:rPr>
                <a:t>2024-25 Program of Work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</a:rPr>
                <a:t>Membership Kit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</a:rPr>
                <a:t>Brand Portal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</a:rPr>
                <a:t>Membership Enrollment</a:t>
              </a:r>
              <a:endParaRPr/>
            </a:p>
          </p:txBody>
        </p:sp>
        <p:sp>
          <p:nvSpPr>
            <p:cNvPr id="448" name="Google Shape;448;p41">
              <a:hlinkClick r:id="rId17"/>
            </p:cNvPr>
            <p:cNvSpPr/>
            <p:nvPr/>
          </p:nvSpPr>
          <p:spPr>
            <a:xfrm>
              <a:off x="5665807" y="3666554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41">
              <a:hlinkClick r:id="rId18"/>
            </p:cNvPr>
            <p:cNvSpPr/>
            <p:nvPr/>
          </p:nvSpPr>
          <p:spPr>
            <a:xfrm>
              <a:off x="5665807" y="3947232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41">
              <a:hlinkClick r:id="rId19"/>
            </p:cNvPr>
            <p:cNvSpPr/>
            <p:nvPr/>
          </p:nvSpPr>
          <p:spPr>
            <a:xfrm>
              <a:off x="5665807" y="4218768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41">
              <a:hlinkClick r:id="rId20"/>
            </p:cNvPr>
            <p:cNvSpPr/>
            <p:nvPr/>
          </p:nvSpPr>
          <p:spPr>
            <a:xfrm>
              <a:off x="5665807" y="4500503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41">
              <a:hlinkClick r:id="rId21"/>
            </p:cNvPr>
            <p:cNvSpPr/>
            <p:nvPr/>
          </p:nvSpPr>
          <p:spPr>
            <a:xfrm>
              <a:off x="5665807" y="4782238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41">
              <a:hlinkClick r:id="rId22"/>
            </p:cNvPr>
            <p:cNvSpPr/>
            <p:nvPr/>
          </p:nvSpPr>
          <p:spPr>
            <a:xfrm>
              <a:off x="5665807" y="5038079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41"/>
          <p:cNvSpPr txBox="1"/>
          <p:nvPr/>
        </p:nvSpPr>
        <p:spPr>
          <a:xfrm>
            <a:off x="5665807" y="5454811"/>
            <a:ext cx="4333500" cy="585000"/>
          </a:xfrm>
          <a:prstGeom prst="rect">
            <a:avLst/>
          </a:prstGeom>
          <a:noFill/>
          <a:ln cap="flat" cmpd="sng" w="25400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</a:rPr>
              <a:t>Scholarships: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https://skillsusawashington.org/resources/students/</a:t>
            </a:r>
            <a:r>
              <a:rPr lang="en-US" sz="14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Contact Information</a:t>
            </a:r>
            <a:endParaRPr/>
          </a:p>
        </p:txBody>
      </p:sp>
      <p:sp>
        <p:nvSpPr>
          <p:cNvPr id="117" name="Google Shape;117;p5"/>
          <p:cNvSpPr txBox="1"/>
          <p:nvPr>
            <p:ph idx="1" type="body"/>
          </p:nvPr>
        </p:nvSpPr>
        <p:spPr>
          <a:xfrm>
            <a:off x="682900" y="1611075"/>
            <a:ext cx="9176400" cy="47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Karmen Warner | </a:t>
            </a:r>
            <a:r>
              <a:rPr lang="en-US" sz="1600">
                <a:solidFill>
                  <a:schemeClr val="dk1"/>
                </a:solidFill>
              </a:rPr>
              <a:t>State Director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SkillsUSA Roll: </a:t>
            </a:r>
            <a:r>
              <a:rPr lang="en-US" sz="1600">
                <a:solidFill>
                  <a:schemeClr val="dk1"/>
                </a:solidFill>
              </a:rPr>
              <a:t>Oversight</a:t>
            </a:r>
            <a:r>
              <a:rPr lang="en-US" sz="1600">
                <a:solidFill>
                  <a:schemeClr val="dk1"/>
                </a:solidFill>
              </a:rPr>
              <a:t> of all State Operations and Communication with Nationals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Email: </a:t>
            </a:r>
            <a:r>
              <a:rPr b="1" lang="en-US" sz="16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director@skillsusawashington.org</a:t>
            </a:r>
            <a:r>
              <a:rPr b="1" lang="en-U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Adam Scroggins |</a:t>
            </a:r>
            <a:r>
              <a:rPr lang="en-US" sz="1600">
                <a:solidFill>
                  <a:schemeClr val="dk1"/>
                </a:solidFill>
              </a:rPr>
              <a:t> </a:t>
            </a:r>
            <a:r>
              <a:rPr lang="en-US" sz="1600">
                <a:solidFill>
                  <a:schemeClr val="dk1"/>
                </a:solidFill>
              </a:rPr>
              <a:t>Board Chair, Certified Trainer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Instructor: </a:t>
            </a:r>
            <a:r>
              <a:rPr lang="en-US" sz="1600">
                <a:solidFill>
                  <a:schemeClr val="dk1"/>
                </a:solidFill>
              </a:rPr>
              <a:t>Pierce County Skills Center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Teaches: </a:t>
            </a:r>
            <a:r>
              <a:rPr lang="en-US" sz="1600">
                <a:solidFill>
                  <a:schemeClr val="dk1"/>
                </a:solidFill>
              </a:rPr>
              <a:t>ITS &amp; Cyber Security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solidFill>
                  <a:schemeClr val="dk1"/>
                </a:solidFill>
              </a:rPr>
              <a:t>Email: </a:t>
            </a:r>
            <a:r>
              <a:rPr b="1" lang="en-US" sz="16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pugetsoundsouth@skillsusawashington.org</a:t>
            </a:r>
            <a:r>
              <a:rPr b="1" lang="en-U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1600">
                <a:solidFill>
                  <a:schemeClr val="dk1"/>
                </a:solidFill>
              </a:rPr>
            </a:br>
            <a:br>
              <a:rPr b="1" lang="en-US" sz="1600">
                <a:solidFill>
                  <a:schemeClr val="dk1"/>
                </a:solidFill>
              </a:rPr>
            </a:br>
            <a:r>
              <a:rPr b="1" lang="en-US" sz="1600">
                <a:solidFill>
                  <a:schemeClr val="dk1"/>
                </a:solidFill>
              </a:rPr>
              <a:t>Courtney Burger | </a:t>
            </a:r>
            <a:r>
              <a:rPr lang="en-US" sz="1600">
                <a:solidFill>
                  <a:schemeClr val="dk1"/>
                </a:solidFill>
              </a:rPr>
              <a:t>Associate Director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SkillsUSA Roll</a:t>
            </a:r>
            <a:r>
              <a:rPr lang="en-US" sz="1600">
                <a:solidFill>
                  <a:schemeClr val="dk1"/>
                </a:solidFill>
              </a:rPr>
              <a:t>: Advisor and Student support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Email: </a:t>
            </a:r>
            <a:r>
              <a:rPr b="1" lang="en-US" sz="16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courtney@skillsusawashington.org</a:t>
            </a:r>
            <a:r>
              <a:rPr b="1" lang="en-U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-1524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651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270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"/>
          <p:cNvSpPr txBox="1"/>
          <p:nvPr>
            <p:ph type="title"/>
          </p:nvPr>
        </p:nvSpPr>
        <p:spPr>
          <a:xfrm>
            <a:off x="638629" y="1496291"/>
            <a:ext cx="9492342" cy="484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Black"/>
              <a:buNone/>
            </a:pPr>
            <a: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What Questions</a:t>
            </a:r>
            <a:b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do you have</a:t>
            </a:r>
            <a:r>
              <a:rPr lang="en-US" sz="5400">
                <a:solidFill>
                  <a:schemeClr val="dk1"/>
                </a:solidFill>
              </a:rPr>
              <a:t>?</a:t>
            </a:r>
            <a:br>
              <a:rPr lang="en-US" sz="5400">
                <a:solidFill>
                  <a:schemeClr val="dk1"/>
                </a:solidFill>
              </a:rPr>
            </a:br>
            <a:br>
              <a:rPr lang="en-US" sz="5400">
                <a:solidFill>
                  <a:schemeClr val="dk1"/>
                </a:solidFill>
              </a:rPr>
            </a:br>
            <a:endParaRPr b="1"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Thank You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5" name="Google Shape;465;p43"/>
          <p:cNvSpPr txBox="1"/>
          <p:nvPr>
            <p:ph idx="1" type="body"/>
          </p:nvPr>
        </p:nvSpPr>
        <p:spPr>
          <a:xfrm>
            <a:off x="682906" y="2809875"/>
            <a:ext cx="572741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5400"/>
              <a:buNone/>
            </a:pPr>
            <a:r>
              <a:rPr lang="en-US" sz="5400">
                <a:solidFill>
                  <a:schemeClr val="dk1"/>
                </a:solidFill>
              </a:rPr>
              <a:t>Thank you for all you do for your students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6" name="Google Shape;466;p43"/>
          <p:cNvSpPr txBox="1"/>
          <p:nvPr/>
        </p:nvSpPr>
        <p:spPr>
          <a:xfrm>
            <a:off x="6508737" y="1885950"/>
            <a:ext cx="3569328" cy="40662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i="0" lang="en-US" sz="2800">
                <a:solidFill>
                  <a:srgbClr val="003365"/>
                </a:solidFill>
              </a:rPr>
              <a:t>Join the Mailing List</a:t>
            </a:r>
            <a:endParaRPr i="0" sz="2800">
              <a:solidFill>
                <a:srgbClr val="003365"/>
              </a:solidFill>
            </a:endParaRPr>
          </a:p>
        </p:txBody>
      </p:sp>
      <p:pic>
        <p:nvPicPr>
          <p:cNvPr id="467" name="Google Shape;46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8737" y="2362506"/>
            <a:ext cx="3569328" cy="356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Steps to Host a Contest</a:t>
            </a:r>
            <a:endParaRPr/>
          </a:p>
        </p:txBody>
      </p:sp>
      <p:sp>
        <p:nvSpPr>
          <p:cNvPr id="123" name="Google Shape;123;p6"/>
          <p:cNvSpPr txBox="1"/>
          <p:nvPr/>
        </p:nvSpPr>
        <p:spPr>
          <a:xfrm>
            <a:off x="1105585" y="3914960"/>
            <a:ext cx="1752600" cy="38100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Standards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4229785" y="3206935"/>
            <a:ext cx="1752600" cy="38100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Projects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7419073" y="3206935"/>
            <a:ext cx="1752600" cy="38100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Resources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5228323" y="4578535"/>
            <a:ext cx="1752600" cy="369888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Region History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3162985" y="3914960"/>
            <a:ext cx="1752600" cy="38100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New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5228323" y="3914960"/>
            <a:ext cx="1752600" cy="369888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Existing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1105585" y="3218048"/>
            <a:ext cx="1752600" cy="38100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State Mindset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1105585" y="4556310"/>
            <a:ext cx="1752600" cy="369888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Dress Code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7419073" y="3914960"/>
            <a:ext cx="1752600" cy="38100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Facilities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7430185" y="4578535"/>
            <a:ext cx="1752600" cy="38100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Judges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7430185" y="5253223"/>
            <a:ext cx="1752600" cy="381000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Materials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p6"/>
          <p:cNvCxnSpPr>
            <a:stCxn id="123" idx="2"/>
            <a:endCxn id="130" idx="0"/>
          </p:cNvCxnSpPr>
          <p:nvPr/>
        </p:nvCxnSpPr>
        <p:spPr>
          <a:xfrm>
            <a:off x="1981885" y="4295960"/>
            <a:ext cx="0" cy="2604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6"/>
          <p:cNvCxnSpPr>
            <a:stCxn id="123" idx="0"/>
            <a:endCxn id="129" idx="2"/>
          </p:cNvCxnSpPr>
          <p:nvPr/>
        </p:nvCxnSpPr>
        <p:spPr>
          <a:xfrm rot="10800000">
            <a:off x="1981885" y="3599060"/>
            <a:ext cx="0" cy="3159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" name="Google Shape;136;p6"/>
          <p:cNvSpPr txBox="1"/>
          <p:nvPr/>
        </p:nvSpPr>
        <p:spPr>
          <a:xfrm>
            <a:off x="4229785" y="2140135"/>
            <a:ext cx="1752600" cy="646113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to Think About</a:t>
            </a:r>
            <a:endParaRPr/>
          </a:p>
        </p:txBody>
      </p:sp>
      <p:cxnSp>
        <p:nvCxnSpPr>
          <p:cNvPr id="137" name="Google Shape;137;p6"/>
          <p:cNvCxnSpPr>
            <a:stCxn id="136" idx="1"/>
            <a:endCxn id="129" idx="0"/>
          </p:cNvCxnSpPr>
          <p:nvPr/>
        </p:nvCxnSpPr>
        <p:spPr>
          <a:xfrm flipH="1">
            <a:off x="1981885" y="2463192"/>
            <a:ext cx="2247900" cy="7548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" name="Google Shape;138;p6"/>
          <p:cNvCxnSpPr>
            <a:stCxn id="136" idx="3"/>
            <a:endCxn id="125" idx="0"/>
          </p:cNvCxnSpPr>
          <p:nvPr/>
        </p:nvCxnSpPr>
        <p:spPr>
          <a:xfrm>
            <a:off x="5982385" y="2463192"/>
            <a:ext cx="2313000" cy="7437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" name="Google Shape;139;p6"/>
          <p:cNvCxnSpPr>
            <a:stCxn id="136" idx="2"/>
            <a:endCxn id="124" idx="0"/>
          </p:cNvCxnSpPr>
          <p:nvPr/>
        </p:nvCxnSpPr>
        <p:spPr>
          <a:xfrm>
            <a:off x="5106085" y="2786248"/>
            <a:ext cx="0" cy="4206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" name="Google Shape;140;p6"/>
          <p:cNvCxnSpPr>
            <a:stCxn id="128" idx="2"/>
            <a:endCxn id="126" idx="0"/>
          </p:cNvCxnSpPr>
          <p:nvPr/>
        </p:nvCxnSpPr>
        <p:spPr>
          <a:xfrm>
            <a:off x="6104623" y="4284848"/>
            <a:ext cx="0" cy="2937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" name="Google Shape;141;p6"/>
          <p:cNvCxnSpPr>
            <a:stCxn id="125" idx="2"/>
            <a:endCxn id="131" idx="0"/>
          </p:cNvCxnSpPr>
          <p:nvPr/>
        </p:nvCxnSpPr>
        <p:spPr>
          <a:xfrm>
            <a:off x="8295373" y="3587935"/>
            <a:ext cx="0" cy="3270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p6"/>
          <p:cNvCxnSpPr>
            <a:stCxn id="131" idx="2"/>
            <a:endCxn id="132" idx="0"/>
          </p:cNvCxnSpPr>
          <p:nvPr/>
        </p:nvCxnSpPr>
        <p:spPr>
          <a:xfrm>
            <a:off x="8295373" y="4295960"/>
            <a:ext cx="11100" cy="2826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" name="Google Shape;143;p6"/>
          <p:cNvCxnSpPr>
            <a:stCxn id="132" idx="2"/>
            <a:endCxn id="133" idx="0"/>
          </p:cNvCxnSpPr>
          <p:nvPr/>
        </p:nvCxnSpPr>
        <p:spPr>
          <a:xfrm>
            <a:off x="8306485" y="4959535"/>
            <a:ext cx="0" cy="2937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" name="Google Shape;144;p6"/>
          <p:cNvCxnSpPr>
            <a:stCxn id="124" idx="2"/>
            <a:endCxn id="127" idx="0"/>
          </p:cNvCxnSpPr>
          <p:nvPr/>
        </p:nvCxnSpPr>
        <p:spPr>
          <a:xfrm rot="5400000">
            <a:off x="4409185" y="3218035"/>
            <a:ext cx="327000" cy="1066800"/>
          </a:xfrm>
          <a:prstGeom prst="bentConnector3">
            <a:avLst>
              <a:gd fmla="val 50004" name="adj1"/>
            </a:avLst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" name="Google Shape;145;p6"/>
          <p:cNvCxnSpPr>
            <a:stCxn id="124" idx="2"/>
            <a:endCxn id="128" idx="0"/>
          </p:cNvCxnSpPr>
          <p:nvPr/>
        </p:nvCxnSpPr>
        <p:spPr>
          <a:xfrm flipH="1" rot="-5400000">
            <a:off x="5441785" y="3252235"/>
            <a:ext cx="327000" cy="998400"/>
          </a:xfrm>
          <a:prstGeom prst="bentConnector3">
            <a:avLst>
              <a:gd fmla="val 50004" name="adj1"/>
            </a:avLst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6" name="Google Shape;146;p6"/>
          <p:cNvSpPr txBox="1"/>
          <p:nvPr/>
        </p:nvSpPr>
        <p:spPr>
          <a:xfrm>
            <a:off x="1105585" y="5188135"/>
            <a:ext cx="1752600" cy="338138"/>
          </a:xfrm>
          <a:prstGeom prst="rect">
            <a:avLst/>
          </a:prstGeom>
          <a:noFill/>
          <a:ln cap="flat" cmpd="sng" w="158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Communication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6"/>
          <p:cNvCxnSpPr>
            <a:stCxn id="130" idx="2"/>
            <a:endCxn id="146" idx="0"/>
          </p:cNvCxnSpPr>
          <p:nvPr/>
        </p:nvCxnSpPr>
        <p:spPr>
          <a:xfrm>
            <a:off x="1981885" y="4926198"/>
            <a:ext cx="0" cy="2619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/>
          <p:nvPr>
            <p:ph type="title"/>
          </p:nvPr>
        </p:nvSpPr>
        <p:spPr>
          <a:xfrm>
            <a:off x="682906" y="2471142"/>
            <a:ext cx="9448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Workshop Expectations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State Divisions</a:t>
            </a:r>
            <a:endParaRPr/>
          </a:p>
        </p:txBody>
      </p:sp>
      <p:sp>
        <p:nvSpPr>
          <p:cNvPr id="158" name="Google Shape;158;p9"/>
          <p:cNvSpPr txBox="1"/>
          <p:nvPr>
            <p:ph idx="1" type="body"/>
          </p:nvPr>
        </p:nvSpPr>
        <p:spPr>
          <a:xfrm>
            <a:off x="838200" y="1825625"/>
            <a:ext cx="926936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SkillsUSA Washington is divided into three Divisions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Middle School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High School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Post Secondary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Technical College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State College</a:t>
            </a:r>
            <a:endParaRPr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University</a:t>
            </a:r>
            <a:endParaRPr>
              <a:solidFill>
                <a:schemeClr val="dk1"/>
              </a:solidFill>
            </a:endParaRPr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Competitions </a:t>
            </a:r>
            <a:endParaRPr/>
          </a:p>
        </p:txBody>
      </p:sp>
      <p:sp>
        <p:nvSpPr>
          <p:cNvPr id="164" name="Google Shape;164;p10"/>
          <p:cNvSpPr txBox="1"/>
          <p:nvPr>
            <p:ph idx="1" type="body"/>
          </p:nvPr>
        </p:nvSpPr>
        <p:spPr>
          <a:xfrm>
            <a:off x="3322795" y="1525814"/>
            <a:ext cx="6773705" cy="4477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>
                <a:solidFill>
                  <a:schemeClr val="dk1"/>
                </a:solidFill>
              </a:rPr>
              <a:t>Required for larger competitions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>
                <a:solidFill>
                  <a:schemeClr val="dk1"/>
                </a:solidFill>
              </a:rPr>
              <a:t>Determines who you send to Regionals</a:t>
            </a:r>
            <a:endParaRPr>
              <a:solidFill>
                <a:schemeClr val="dk1"/>
              </a:solidFill>
            </a:endParaRPr>
          </a:p>
          <a:p>
            <a:pPr indent="-7588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>
                <a:solidFill>
                  <a:schemeClr val="dk1"/>
                </a:solidFill>
              </a:rPr>
              <a:t>As many as a student can handle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>
                <a:solidFill>
                  <a:schemeClr val="dk1"/>
                </a:solidFill>
              </a:rPr>
              <a:t>Must qualify at regional to get an invitation to state</a:t>
            </a:r>
            <a:endParaRPr>
              <a:solidFill>
                <a:schemeClr val="dk1"/>
              </a:solidFill>
            </a:endParaRPr>
          </a:p>
          <a:p>
            <a:pPr indent="-7588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>
                <a:solidFill>
                  <a:schemeClr val="dk1"/>
                </a:solidFill>
              </a:rPr>
              <a:t>Can compete in a combination of 3 contests. (only one technical)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>
                <a:solidFill>
                  <a:schemeClr val="dk1"/>
                </a:solidFill>
              </a:rPr>
              <a:t>1</a:t>
            </a:r>
            <a:r>
              <a:rPr baseline="30000" lang="en-US" sz="2600">
                <a:solidFill>
                  <a:schemeClr val="dk1"/>
                </a:solidFill>
              </a:rPr>
              <a:t>st</a:t>
            </a:r>
            <a:r>
              <a:rPr lang="en-US" sz="2600">
                <a:solidFill>
                  <a:schemeClr val="dk1"/>
                </a:solidFill>
              </a:rPr>
              <a:t> place gets invited to Nationals</a:t>
            </a:r>
            <a:endParaRPr>
              <a:solidFill>
                <a:schemeClr val="dk1"/>
              </a:solidFill>
            </a:endParaRPr>
          </a:p>
          <a:p>
            <a:pPr indent="-7588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>
                <a:solidFill>
                  <a:schemeClr val="dk1"/>
                </a:solidFill>
              </a:rPr>
              <a:t>May only compete in one competition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676238" y="4090214"/>
            <a:ext cx="2305538" cy="66430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State Competition</a:t>
            </a:r>
            <a:endParaRPr/>
          </a:p>
        </p:txBody>
      </p:sp>
      <p:sp>
        <p:nvSpPr>
          <p:cNvPr id="166" name="Google Shape;166;p10"/>
          <p:cNvSpPr/>
          <p:nvPr/>
        </p:nvSpPr>
        <p:spPr>
          <a:xfrm>
            <a:off x="676238" y="5218235"/>
            <a:ext cx="2305538" cy="66430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Competition</a:t>
            </a:r>
            <a:endParaRPr/>
          </a:p>
        </p:txBody>
      </p:sp>
      <p:sp>
        <p:nvSpPr>
          <p:cNvPr id="167" name="Google Shape;167;p10"/>
          <p:cNvSpPr/>
          <p:nvPr/>
        </p:nvSpPr>
        <p:spPr>
          <a:xfrm>
            <a:off x="1616804" y="2230186"/>
            <a:ext cx="367323" cy="39858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1141813" y="3371292"/>
            <a:ext cx="367323" cy="6643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0"/>
          <p:cNvSpPr/>
          <p:nvPr/>
        </p:nvSpPr>
        <p:spPr>
          <a:xfrm>
            <a:off x="1616805" y="4788063"/>
            <a:ext cx="367323" cy="39858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662178" y="1525813"/>
            <a:ext cx="2305538" cy="66430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Local Competition</a:t>
            </a:r>
            <a:endParaRPr/>
          </a:p>
        </p:txBody>
      </p:sp>
      <p:sp>
        <p:nvSpPr>
          <p:cNvPr id="171" name="Google Shape;171;p10"/>
          <p:cNvSpPr/>
          <p:nvPr/>
        </p:nvSpPr>
        <p:spPr>
          <a:xfrm>
            <a:off x="676238" y="2653834"/>
            <a:ext cx="2305538" cy="66430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Competition</a:t>
            </a:r>
            <a:endParaRPr/>
          </a:p>
        </p:txBody>
      </p:sp>
      <p:sp>
        <p:nvSpPr>
          <p:cNvPr id="172" name="Google Shape;172;p10"/>
          <p:cNvSpPr/>
          <p:nvPr/>
        </p:nvSpPr>
        <p:spPr>
          <a:xfrm>
            <a:off x="1631286" y="3390830"/>
            <a:ext cx="367323" cy="6643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0"/>
          <p:cNvSpPr/>
          <p:nvPr/>
        </p:nvSpPr>
        <p:spPr>
          <a:xfrm>
            <a:off x="2127003" y="3390829"/>
            <a:ext cx="367323" cy="6643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0"/>
          <p:cNvSpPr/>
          <p:nvPr/>
        </p:nvSpPr>
        <p:spPr>
          <a:xfrm>
            <a:off x="2127003" y="2239570"/>
            <a:ext cx="367323" cy="39858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0"/>
          <p:cNvSpPr/>
          <p:nvPr/>
        </p:nvSpPr>
        <p:spPr>
          <a:xfrm>
            <a:off x="1141812" y="2239570"/>
            <a:ext cx="367323" cy="39858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Washington State Mindset</a:t>
            </a:r>
            <a:endParaRPr/>
          </a:p>
        </p:txBody>
      </p:sp>
      <p:sp>
        <p:nvSpPr>
          <p:cNvPr id="181" name="Google Shape;181;p11"/>
          <p:cNvSpPr txBox="1"/>
          <p:nvPr>
            <p:ph idx="1" type="body"/>
          </p:nvPr>
        </p:nvSpPr>
        <p:spPr>
          <a:xfrm>
            <a:off x="655325" y="1519650"/>
            <a:ext cx="9415200" cy="50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89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All Contests should match the “National Tech Standards” </a:t>
            </a:r>
            <a:endParaRPr sz="2400">
              <a:solidFill>
                <a:schemeClr val="dk1"/>
              </a:solidFill>
            </a:endParaRPr>
          </a:p>
          <a:p>
            <a:pPr indent="-4889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Local, Regional, State and National contests should be scaffold ensuring each level of competition covers more content than the previous. </a:t>
            </a:r>
            <a:endParaRPr sz="2400">
              <a:solidFill>
                <a:schemeClr val="dk1"/>
              </a:solidFill>
            </a:endParaRPr>
          </a:p>
          <a:p>
            <a:pPr indent="-4889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The National Competition is up to 8 hours long and should test all knowledge learned in the standards. </a:t>
            </a:r>
            <a:endParaRPr sz="2400">
              <a:solidFill>
                <a:schemeClr val="dk1"/>
              </a:solidFill>
            </a:endParaRPr>
          </a:p>
          <a:p>
            <a:pPr indent="-4889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The State Competition is up to 6 hours and should test up to 75% of the standards</a:t>
            </a:r>
            <a:endParaRPr sz="2400">
              <a:solidFill>
                <a:schemeClr val="dk1"/>
              </a:solidFill>
            </a:endParaRPr>
          </a:p>
          <a:p>
            <a:pPr indent="-4889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Regional Competitions up to 4 hours and should test a majority of the standards as allowed by the host resources</a:t>
            </a:r>
            <a:endParaRPr sz="2400">
              <a:solidFill>
                <a:schemeClr val="dk1"/>
              </a:solidFill>
            </a:endParaRPr>
          </a:p>
          <a:p>
            <a:pPr indent="-4889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Local competition is done in class or after school and is limited to the chapter and the local host resources </a:t>
            </a:r>
            <a:endParaRPr sz="2400">
              <a:solidFill>
                <a:schemeClr val="dk1"/>
              </a:solidFill>
            </a:endParaRPr>
          </a:p>
          <a:p>
            <a:pPr indent="-336550" lvl="0" marL="5143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2022-07-20T23:03:36Z</dcterms:created>
  <dc:creator>Christopher Anderson</dc:creator>
</cp:coreProperties>
</file>