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</p:sldIdLst>
  <p:sldSz cy="6858000" cx="12192000"/>
  <p:notesSz cx="6858000" cy="9144000"/>
  <p:embeddedFontLst>
    <p:embeddedFont>
      <p:font typeface="Arial Narrow"/>
      <p:regular r:id="rId73"/>
      <p:bold r:id="rId74"/>
      <p:italic r:id="rId75"/>
      <p:boldItalic r:id="rId76"/>
    </p:embeddedFont>
    <p:embeddedFont>
      <p:font typeface="Tahoma"/>
      <p:regular r:id="rId77"/>
      <p:bold r:id="rId78"/>
    </p:embeddedFont>
    <p:embeddedFont>
      <p:font typeface="Arial Black"/>
      <p:regular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0" roundtripDataSignature="AMtx7mj6bYk27ccq9VD4XCBrEehIzZey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ArialNarrow-regular.fntdata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font" Target="fonts/ArialNarrow-italic.fntdata"/><Relationship Id="rId30" Type="http://schemas.openxmlformats.org/officeDocument/2006/relationships/slide" Target="slides/slide26.xml"/><Relationship Id="rId74" Type="http://schemas.openxmlformats.org/officeDocument/2006/relationships/font" Target="fonts/ArialNarrow-bold.fntdata"/><Relationship Id="rId33" Type="http://schemas.openxmlformats.org/officeDocument/2006/relationships/slide" Target="slides/slide29.xml"/><Relationship Id="rId77" Type="http://schemas.openxmlformats.org/officeDocument/2006/relationships/font" Target="fonts/Tahoma-regular.fntdata"/><Relationship Id="rId32" Type="http://schemas.openxmlformats.org/officeDocument/2006/relationships/slide" Target="slides/slide28.xml"/><Relationship Id="rId76" Type="http://schemas.openxmlformats.org/officeDocument/2006/relationships/font" Target="fonts/ArialNarrow-boldItalic.fntdata"/><Relationship Id="rId35" Type="http://schemas.openxmlformats.org/officeDocument/2006/relationships/slide" Target="slides/slide31.xml"/><Relationship Id="rId79" Type="http://schemas.openxmlformats.org/officeDocument/2006/relationships/font" Target="fonts/ArialBlack-regular.fntdata"/><Relationship Id="rId34" Type="http://schemas.openxmlformats.org/officeDocument/2006/relationships/slide" Target="slides/slide30.xml"/><Relationship Id="rId78" Type="http://schemas.openxmlformats.org/officeDocument/2006/relationships/font" Target="fonts/Tahoma-bold.fnt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b8cc4da2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0b8cc4da2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Framework Integration: SkillsUSA has a Framework that focuses on three key areas: Personal Skills, Workplace Skills, and Technical Skills grounded in academics.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The Program of Work Toolkit helps chapters integrate these areas into their activities.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Planning Guides: The toolkit provides detailed guides for planning activities in various categories, such as leadership, professional development, community service, and more. These guides offer step-by-step instructions, timelines, and resources needed to execute successful events.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Templates and Forms: To make planning easier, the toolkit includes templates for meeting agendas, project planning sheets, budget forms, and other organizational documents.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Activity Ideas: It offers a wide range of activity ideas that align with the SkillsUSA Framework, helping chapters to design programs that are both educational and engaging.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Assessment Tools: There are tools to help chapters assess the effectiveness of their activities and gather feedback from participants. This helps in refining future events and ensuring continuous improvement.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Recognition Programs: The toolkit outlines ways to recognize and reward members for their participation and achievements, which can help boost morale and encourage active involvement.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Enhanced Career Readiness</a:t>
            </a:r>
            <a:r>
              <a:rPr lang="en-US"/>
              <a:t>: SkillsUSA prepares students for the workforce by equipping them with technical skills, leadership abilities, and professional attitudes that are highly valued by employers.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Improved Academic Performance</a:t>
            </a:r>
            <a:r>
              <a:rPr lang="en-US"/>
              <a:t>: Participation in SkillsUSA activities and competitions helps students apply academic concepts in real-world scenarios, reinforcing their learning and often leading to better grades and higher levels of academic achievement.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Networking and Career Opportunities</a:t>
            </a:r>
            <a:r>
              <a:rPr lang="en-US"/>
              <a:t>: SkillsUSA provides students with opportunities to network with industry professionals, potential employers, and peers from across the nation, opening doors to internships, job offers, and career advancements.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0b8cc4da2e_0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g30b8cc4da2e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1.pn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2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0.pn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ill 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713"/>
            <a:ext cx="12192001" cy="68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1"/>
          <p:cNvSpPr txBox="1"/>
          <p:nvPr>
            <p:ph type="ctrTitle"/>
          </p:nvPr>
        </p:nvSpPr>
        <p:spPr>
          <a:xfrm>
            <a:off x="1524000" y="3987892"/>
            <a:ext cx="9144000" cy="9149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  <a:defRPr b="1" i="0" sz="6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1"/>
          <p:cNvSpPr txBox="1"/>
          <p:nvPr>
            <p:ph idx="1" type="subTitle"/>
          </p:nvPr>
        </p:nvSpPr>
        <p:spPr>
          <a:xfrm>
            <a:off x="1524000" y="5170075"/>
            <a:ext cx="9144000" cy="510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29" y="204191"/>
            <a:ext cx="12192000" cy="654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36101" y="-316808"/>
            <a:ext cx="2730070" cy="209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713"/>
            <a:ext cx="12192001" cy="68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2"/>
          <p:cNvSpPr txBox="1"/>
          <p:nvPr>
            <p:ph idx="1" type="body"/>
          </p:nvPr>
        </p:nvSpPr>
        <p:spPr>
          <a:xfrm>
            <a:off x="838200" y="1825625"/>
            <a:ext cx="82826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and white logo&#10;&#10;Description automatically generated" id="33" name="Google Shape;3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1929" y="4442896"/>
            <a:ext cx="1831494" cy="85430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2"/>
          <p:cNvSpPr/>
          <p:nvPr/>
        </p:nvSpPr>
        <p:spPr>
          <a:xfrm>
            <a:off x="567159" y="1405243"/>
            <a:ext cx="9557229" cy="4951107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4388" y="5315307"/>
            <a:ext cx="2067613" cy="110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3"/>
          <p:cNvSpPr txBox="1"/>
          <p:nvPr>
            <p:ph idx="1" type="body"/>
          </p:nvPr>
        </p:nvSpPr>
        <p:spPr>
          <a:xfrm>
            <a:off x="838200" y="1825625"/>
            <a:ext cx="82826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73"/>
          <p:cNvSpPr/>
          <p:nvPr/>
        </p:nvSpPr>
        <p:spPr>
          <a:xfrm>
            <a:off x="567159" y="1405243"/>
            <a:ext cx="9617396" cy="4951107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44" name="Google Shape;4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1929" y="4442896"/>
            <a:ext cx="1831494" cy="85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4388" y="5315307"/>
            <a:ext cx="2067613" cy="110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4"/>
          <p:cNvSpPr/>
          <p:nvPr/>
        </p:nvSpPr>
        <p:spPr>
          <a:xfrm>
            <a:off x="443694" y="1481559"/>
            <a:ext cx="5424671" cy="487479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4"/>
          <p:cNvSpPr/>
          <p:nvPr/>
        </p:nvSpPr>
        <p:spPr>
          <a:xfrm>
            <a:off x="6323638" y="1481559"/>
            <a:ext cx="5424668" cy="487479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4"/>
          <p:cNvSpPr txBox="1"/>
          <p:nvPr>
            <p:ph type="title"/>
          </p:nvPr>
        </p:nvSpPr>
        <p:spPr>
          <a:xfrm>
            <a:off x="636608" y="557604"/>
            <a:ext cx="9208625" cy="746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4"/>
          <p:cNvSpPr txBox="1"/>
          <p:nvPr>
            <p:ph idx="1" type="body"/>
          </p:nvPr>
        </p:nvSpPr>
        <p:spPr>
          <a:xfrm>
            <a:off x="636608" y="1666755"/>
            <a:ext cx="5069711" cy="4387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74"/>
          <p:cNvSpPr txBox="1"/>
          <p:nvPr>
            <p:ph idx="2" type="body"/>
          </p:nvPr>
        </p:nvSpPr>
        <p:spPr>
          <a:xfrm>
            <a:off x="6485682" y="1666755"/>
            <a:ext cx="5069710" cy="4387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with Titles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5"/>
          <p:cNvSpPr/>
          <p:nvPr/>
        </p:nvSpPr>
        <p:spPr>
          <a:xfrm>
            <a:off x="443694" y="1481559"/>
            <a:ext cx="5424671" cy="4844629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5"/>
          <p:cNvSpPr/>
          <p:nvPr/>
        </p:nvSpPr>
        <p:spPr>
          <a:xfrm>
            <a:off x="6323638" y="1481559"/>
            <a:ext cx="5424668" cy="4844629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75"/>
          <p:cNvSpPr txBox="1"/>
          <p:nvPr>
            <p:ph type="title"/>
          </p:nvPr>
        </p:nvSpPr>
        <p:spPr>
          <a:xfrm>
            <a:off x="569431" y="531812"/>
            <a:ext cx="10515600" cy="855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5"/>
          <p:cNvSpPr txBox="1"/>
          <p:nvPr>
            <p:ph idx="1" type="body"/>
          </p:nvPr>
        </p:nvSpPr>
        <p:spPr>
          <a:xfrm>
            <a:off x="555950" y="1620535"/>
            <a:ext cx="5196669" cy="4539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  <a:defRPr b="1" i="0" sz="240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75"/>
          <p:cNvSpPr txBox="1"/>
          <p:nvPr>
            <p:ph idx="2" type="body"/>
          </p:nvPr>
        </p:nvSpPr>
        <p:spPr>
          <a:xfrm>
            <a:off x="569431" y="2224804"/>
            <a:ext cx="5183188" cy="3868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75"/>
          <p:cNvSpPr txBox="1"/>
          <p:nvPr>
            <p:ph idx="3" type="body"/>
          </p:nvPr>
        </p:nvSpPr>
        <p:spPr>
          <a:xfrm>
            <a:off x="6531982" y="1620535"/>
            <a:ext cx="5077428" cy="4539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  <a:defRPr b="1" i="0" sz="240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75"/>
          <p:cNvSpPr txBox="1"/>
          <p:nvPr>
            <p:ph idx="4" type="body"/>
          </p:nvPr>
        </p:nvSpPr>
        <p:spPr>
          <a:xfrm>
            <a:off x="6531982" y="2224804"/>
            <a:ext cx="5077428" cy="3868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  <a:defRPr b="0" i="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oints">
  <p:cSld name="3 Poin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6"/>
          <p:cNvSpPr txBox="1"/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b="1" i="0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6"/>
          <p:cNvSpPr txBox="1"/>
          <p:nvPr>
            <p:ph idx="1" type="body"/>
          </p:nvPr>
        </p:nvSpPr>
        <p:spPr>
          <a:xfrm>
            <a:off x="2483393" y="1849055"/>
            <a:ext cx="8419959" cy="963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76"/>
          <p:cNvSpPr txBox="1"/>
          <p:nvPr>
            <p:ph idx="2" type="body"/>
          </p:nvPr>
        </p:nvSpPr>
        <p:spPr>
          <a:xfrm>
            <a:off x="2482850" y="3633788"/>
            <a:ext cx="8420100" cy="10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 Graphics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77"/>
          <p:cNvSpPr/>
          <p:nvPr/>
        </p:nvSpPr>
        <p:spPr>
          <a:xfrm>
            <a:off x="486136" y="474561"/>
            <a:ext cx="11331616" cy="58817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Slide">
  <p:cSld name="Summary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8"/>
          <p:cNvSpPr txBox="1"/>
          <p:nvPr>
            <p:ph type="title"/>
          </p:nvPr>
        </p:nvSpPr>
        <p:spPr>
          <a:xfrm>
            <a:off x="3871912" y="365125"/>
            <a:ext cx="7972426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i="0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78"/>
          <p:cNvSpPr txBox="1"/>
          <p:nvPr>
            <p:ph idx="1" type="body"/>
          </p:nvPr>
        </p:nvSpPr>
        <p:spPr>
          <a:xfrm>
            <a:off x="3871913" y="1657350"/>
            <a:ext cx="7972425" cy="448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logo&#10;&#10;Description automatically generated" id="86" name="Google Shape;8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186" y="598607"/>
            <a:ext cx="2710660" cy="1264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ALT Layout">
  <p:cSld name="Summary ALT Layou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9"/>
          <p:cNvSpPr txBox="1"/>
          <p:nvPr>
            <p:ph type="title"/>
          </p:nvPr>
        </p:nvSpPr>
        <p:spPr>
          <a:xfrm>
            <a:off x="6096000" y="2379120"/>
            <a:ext cx="5746146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and white logo&#10;&#10;Description automatically generated" id="93" name="Google Shape;9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664" y="603095"/>
            <a:ext cx="3112134" cy="145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0"/>
          <p:cNvSpPr txBox="1"/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36.png"/><Relationship Id="rId13" Type="http://schemas.openxmlformats.org/officeDocument/2006/relationships/image" Target="../media/image34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killsusawashington.org/who-we-are/partners/" TargetMode="External"/><Relationship Id="rId4" Type="http://schemas.openxmlformats.org/officeDocument/2006/relationships/hyperlink" Target="https://skillsusawashington.org/who-we-are/partners/" TargetMode="External"/><Relationship Id="rId9" Type="http://schemas.openxmlformats.org/officeDocument/2006/relationships/image" Target="../media/image26.png"/><Relationship Id="rId15" Type="http://schemas.openxmlformats.org/officeDocument/2006/relationships/image" Target="../media/image38.png"/><Relationship Id="rId14" Type="http://schemas.openxmlformats.org/officeDocument/2006/relationships/image" Target="../media/image30.png"/><Relationship Id="rId17" Type="http://schemas.openxmlformats.org/officeDocument/2006/relationships/image" Target="../media/image32.png"/><Relationship Id="rId16" Type="http://schemas.openxmlformats.org/officeDocument/2006/relationships/image" Target="../media/image33.png"/><Relationship Id="rId5" Type="http://schemas.openxmlformats.org/officeDocument/2006/relationships/image" Target="../media/image11.png"/><Relationship Id="rId19" Type="http://schemas.openxmlformats.org/officeDocument/2006/relationships/image" Target="../media/image35.png"/><Relationship Id="rId6" Type="http://schemas.openxmlformats.org/officeDocument/2006/relationships/image" Target="../media/image13.png"/><Relationship Id="rId18" Type="http://schemas.openxmlformats.org/officeDocument/2006/relationships/image" Target="../media/image24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skillsusa.org/who-we-are/reach/?_gl=1*ow69t4*_up*MQ..*_ga*MjAzNzc0MTEwNi4xNjk2Mzc0OTkw*_ga_B4VZDKCC95*MTY5NjM4MTczMi4yLjEuMTY5NjM4MTczNS4wLjAuMA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skillsusawashington.org/resources/advisors/" TargetMode="External"/><Relationship Id="rId10" Type="http://schemas.openxmlformats.org/officeDocument/2006/relationships/hyperlink" Target="https://skillsusawashington.org/wp-content/uploads/2024/06/MemberEnrollmentAdvisorInstructions_UPDATED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skillsusawashington.org/resources/advisors/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brandfolder.com/portals/skillsusa" TargetMode="External"/><Relationship Id="rId5" Type="http://schemas.openxmlformats.org/officeDocument/2006/relationships/hyperlink" Target="https://skillsusa.egnyte.com/dl/M8mglm2Zwt" TargetMode="External"/><Relationship Id="rId6" Type="http://schemas.openxmlformats.org/officeDocument/2006/relationships/hyperlink" Target="https://skillsusawashington.org/wp-content/uploads/2024/04/SkillsUSA-Framework.pdf" TargetMode="External"/><Relationship Id="rId7" Type="http://schemas.openxmlformats.org/officeDocument/2006/relationships/hyperlink" Target="https://skillsusawashington.org/resources/advisors/" TargetMode="External"/><Relationship Id="rId8" Type="http://schemas.openxmlformats.org/officeDocument/2006/relationships/hyperlink" Target="https://skillsusa.egnyte.com/fl/15tD1e2fZI#folder-link/Membership%20Ki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skillsusawashington.org/events/month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Relationship Id="rId4" Type="http://schemas.openxmlformats.org/officeDocument/2006/relationships/hyperlink" Target="https://www.skillsusa.org/about/skillsusa-framework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hyperlink" Target="https://mycareeressentials.org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skillsusawashington.org/wp-content/uploads/2024/05/leadership-ctso-pow-template_skillsusa_required-rev-52024.docx" TargetMode="External"/><Relationship Id="rId4" Type="http://schemas.openxmlformats.org/officeDocument/2006/relationships/hyperlink" Target="https://skillsusawashington.org/wp-content/uploads/2024/05/leadership-ctso-pow-template_skillsusa_required-rev-52024.docx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2.png"/><Relationship Id="rId7" Type="http://schemas.openxmlformats.org/officeDocument/2006/relationships/image" Target="../media/image53.png"/><Relationship Id="rId8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skillsusawashington.org/events/month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Relationship Id="rId4" Type="http://schemas.openxmlformats.org/officeDocument/2006/relationships/image" Target="../media/image40.png"/><Relationship Id="rId5" Type="http://schemas.openxmlformats.org/officeDocument/2006/relationships/image" Target="../media/image55.png"/><Relationship Id="rId6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director@skillsusawashington.org" TargetMode="External"/><Relationship Id="rId4" Type="http://schemas.openxmlformats.org/officeDocument/2006/relationships/hyperlink" Target="mailto:pugetsoundsouth@skillsusawashington.org" TargetMode="External"/><Relationship Id="rId5" Type="http://schemas.openxmlformats.org/officeDocument/2006/relationships/hyperlink" Target="mailto:Courtney@skillsusawashington.org" TargetMode="External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image" Target="../media/image70.png"/><Relationship Id="rId13" Type="http://schemas.openxmlformats.org/officeDocument/2006/relationships/image" Target="../media/image59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skillsusa.org/shop/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72.png"/><Relationship Id="rId15" Type="http://schemas.openxmlformats.org/officeDocument/2006/relationships/image" Target="../media/image64.png"/><Relationship Id="rId14" Type="http://schemas.openxmlformats.org/officeDocument/2006/relationships/image" Target="../media/image68.png"/><Relationship Id="rId16" Type="http://schemas.openxmlformats.org/officeDocument/2006/relationships/image" Target="../media/image77.png"/><Relationship Id="rId5" Type="http://schemas.openxmlformats.org/officeDocument/2006/relationships/image" Target="../media/image58.png"/><Relationship Id="rId6" Type="http://schemas.openxmlformats.org/officeDocument/2006/relationships/image" Target="../media/image60.png"/><Relationship Id="rId7" Type="http://schemas.openxmlformats.org/officeDocument/2006/relationships/image" Target="../media/image54.png"/><Relationship Id="rId8" Type="http://schemas.openxmlformats.org/officeDocument/2006/relationships/image" Target="../media/image6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mycareeressentials.org/" TargetMode="External"/><Relationship Id="rId4" Type="http://schemas.openxmlformats.org/officeDocument/2006/relationships/hyperlink" Target="https://www.skillsusa.org/competitions/skillsusa-championships/categories-and-descriptions/" TargetMode="External"/><Relationship Id="rId5" Type="http://schemas.openxmlformats.org/officeDocument/2006/relationships/hyperlink" Target="https://www.skillsusa.org/competitions/skillsusa-championships/categories-and-descriptions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Relationship Id="rId4" Type="http://schemas.openxmlformats.org/officeDocument/2006/relationships/image" Target="../media/image55.png"/><Relationship Id="rId5" Type="http://schemas.openxmlformats.org/officeDocument/2006/relationships/image" Target="../media/image6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skillsusawashington.org/competitions/state-only/" TargetMode="External"/><Relationship Id="rId4" Type="http://schemas.openxmlformats.org/officeDocument/2006/relationships/hyperlink" Target="https://skillsusawashington.org/competitions/state-only/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7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mycareeressentials.org/" TargetMode="External"/><Relationship Id="rId4" Type="http://schemas.openxmlformats.org/officeDocument/2006/relationships/image" Target="../media/image79.png"/><Relationship Id="rId5" Type="http://schemas.openxmlformats.org/officeDocument/2006/relationships/image" Target="../media/image8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4.png"/><Relationship Id="rId4" Type="http://schemas.openxmlformats.org/officeDocument/2006/relationships/image" Target="../media/image85.png"/><Relationship Id="rId9" Type="http://schemas.openxmlformats.org/officeDocument/2006/relationships/image" Target="../media/image75.png"/><Relationship Id="rId5" Type="http://schemas.openxmlformats.org/officeDocument/2006/relationships/image" Target="../media/image90.png"/><Relationship Id="rId6" Type="http://schemas.openxmlformats.org/officeDocument/2006/relationships/image" Target="../media/image80.png"/><Relationship Id="rId7" Type="http://schemas.openxmlformats.org/officeDocument/2006/relationships/image" Target="../media/image78.png"/><Relationship Id="rId8" Type="http://schemas.openxmlformats.org/officeDocument/2006/relationships/image" Target="../media/image8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drive.google.com/drive/folders/1Xm2_C5nxSTfdU3y2Ji5Eci2hnehJRlio?usp=sharing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6.png"/><Relationship Id="rId4" Type="http://schemas.openxmlformats.org/officeDocument/2006/relationships/image" Target="../media/image94.png"/><Relationship Id="rId5" Type="http://schemas.openxmlformats.org/officeDocument/2006/relationships/image" Target="../media/image84.png"/><Relationship Id="rId6" Type="http://schemas.openxmlformats.org/officeDocument/2006/relationships/image" Target="../media/image93.png"/><Relationship Id="rId7" Type="http://schemas.openxmlformats.org/officeDocument/2006/relationships/image" Target="../media/image10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2.png"/><Relationship Id="rId4" Type="http://schemas.openxmlformats.org/officeDocument/2006/relationships/image" Target="../media/image88.png"/><Relationship Id="rId5" Type="http://schemas.openxmlformats.org/officeDocument/2006/relationships/image" Target="../media/image97.png"/><Relationship Id="rId6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skillsusawashington.us13.list-manage.com/subscribe?u=331a13d9eb8c80b00686fb26e&amp;id=c07713c4b7" TargetMode="External"/><Relationship Id="rId4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google.com/maps/d/viewer?mid=1pvPZ3YY9i_0Iiy7DmmC_qhGo73o8HWo&amp;femb=1&amp;ll=47.22111315185178%2C-120.5355055703125&amp;z=7" TargetMode="External"/><Relationship Id="rId4" Type="http://schemas.openxmlformats.org/officeDocument/2006/relationships/image" Target="../media/image89.png"/><Relationship Id="rId5" Type="http://schemas.openxmlformats.org/officeDocument/2006/relationships/hyperlink" Target="about:blank" TargetMode="External"/><Relationship Id="rId6" Type="http://schemas.openxmlformats.org/officeDocument/2006/relationships/hyperlink" Target="mailto:Pugetsoundsouth@skillsusawashington.org" TargetMode="External"/></Relationships>
</file>

<file path=ppt/slides/_rels/slide51.xml.rels><?xml version="1.0" encoding="UTF-8" standalone="yes"?><Relationships xmlns="http://schemas.openxmlformats.org/package/2006/relationships"><Relationship Id="rId11" Type="http://schemas.openxmlformats.org/officeDocument/2006/relationships/hyperlink" Target="mailto:customercare@skillsusa.org" TargetMode="External"/><Relationship Id="rId10" Type="http://schemas.openxmlformats.org/officeDocument/2006/relationships/hyperlink" Target="mailto:courtney@skillsusawashington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mailto:Central@skillsusawashington.org" TargetMode="External"/><Relationship Id="rId4" Type="http://schemas.openxmlformats.org/officeDocument/2006/relationships/hyperlink" Target="mailto:Eastern@skillsusawashington.org" TargetMode="External"/><Relationship Id="rId9" Type="http://schemas.openxmlformats.org/officeDocument/2006/relationships/hyperlink" Target="mailto:director@skillsusawashington.org" TargetMode="External"/><Relationship Id="rId5" Type="http://schemas.openxmlformats.org/officeDocument/2006/relationships/hyperlink" Target="mailto:Olympic@skillsusawashington.org" TargetMode="External"/><Relationship Id="rId6" Type="http://schemas.openxmlformats.org/officeDocument/2006/relationships/hyperlink" Target="mailto:Southwest@skillsusawashington.org" TargetMode="External"/><Relationship Id="rId7" Type="http://schemas.openxmlformats.org/officeDocument/2006/relationships/hyperlink" Target="mailto:Pugetsoundnorth@skillsusawashington.org" TargetMode="External"/><Relationship Id="rId8" Type="http://schemas.openxmlformats.org/officeDocument/2006/relationships/hyperlink" Target="mailto:Pugetsoundsouth@skillsusawashington.org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youtube.com/watch?v=rz2vI1Zjn2k" TargetMode="External"/><Relationship Id="rId4" Type="http://schemas.openxmlformats.org/officeDocument/2006/relationships/hyperlink" Target="https://www.youtube.com/watch?v=rz2vI1Zjn2k" TargetMode="External"/></Relationships>
</file>

<file path=ppt/slides/_rels/slide5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0.jpg"/><Relationship Id="rId10" Type="http://schemas.openxmlformats.org/officeDocument/2006/relationships/image" Target="../media/image102.jpg"/><Relationship Id="rId13" Type="http://schemas.openxmlformats.org/officeDocument/2006/relationships/image" Target="../media/image108.jpg"/><Relationship Id="rId1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9.jpg"/><Relationship Id="rId4" Type="http://schemas.openxmlformats.org/officeDocument/2006/relationships/image" Target="../media/image106.jpg"/><Relationship Id="rId9" Type="http://schemas.openxmlformats.org/officeDocument/2006/relationships/image" Target="../media/image98.jpg"/><Relationship Id="rId5" Type="http://schemas.openxmlformats.org/officeDocument/2006/relationships/image" Target="../media/image103.jpg"/><Relationship Id="rId6" Type="http://schemas.openxmlformats.org/officeDocument/2006/relationships/image" Target="../media/image95.jpg"/><Relationship Id="rId7" Type="http://schemas.openxmlformats.org/officeDocument/2006/relationships/image" Target="../media/image107.jpg"/><Relationship Id="rId8" Type="http://schemas.openxmlformats.org/officeDocument/2006/relationships/image" Target="../media/image10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9.png"/><Relationship Id="rId4" Type="http://schemas.openxmlformats.org/officeDocument/2006/relationships/hyperlink" Target="https://skillsusawashington.org/resources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20" Type="http://schemas.openxmlformats.org/officeDocument/2006/relationships/hyperlink" Target="https://skillsusa.egnyte.com/fl/15tD1e2fZI#folder-link/Membership%20Kit" TargetMode="External"/><Relationship Id="rId11" Type="http://schemas.openxmlformats.org/officeDocument/2006/relationships/hyperlink" Target="mailto:Pugetsoundsouth@skillsusawashington.org" TargetMode="External"/><Relationship Id="rId22" Type="http://schemas.openxmlformats.org/officeDocument/2006/relationships/hyperlink" Target="https://skillsusawashington.org/wp-content/uploads/2024/06/MemberEnrollmentAdvisorInstructions_UPDATED.pdf" TargetMode="External"/><Relationship Id="rId10" Type="http://schemas.openxmlformats.org/officeDocument/2006/relationships/hyperlink" Target="mailto:Pugetsoundnorth@skillsusawashington.org" TargetMode="External"/><Relationship Id="rId21" Type="http://schemas.openxmlformats.org/officeDocument/2006/relationships/hyperlink" Target="https://brandfolder.com/portals/skillsusa" TargetMode="External"/><Relationship Id="rId13" Type="http://schemas.openxmlformats.org/officeDocument/2006/relationships/hyperlink" Target="https://linktr.ee/skillsusawashington" TargetMode="External"/><Relationship Id="rId12" Type="http://schemas.openxmlformats.org/officeDocument/2006/relationships/hyperlink" Target="mailto:customercare@skillsusa.org" TargetMode="External"/><Relationship Id="rId23" Type="http://schemas.openxmlformats.org/officeDocument/2006/relationships/hyperlink" Target="https://skillsusawashington.org/resources/student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skillsusawashington.us13.list-manage.com/subscribe?u=331a13d9eb8c80b00686fb26e&amp;id=c07713c4b7" TargetMode="External"/><Relationship Id="rId4" Type="http://schemas.openxmlformats.org/officeDocument/2006/relationships/hyperlink" Target="mailto:director@skillsusawashington.org" TargetMode="External"/><Relationship Id="rId9" Type="http://schemas.openxmlformats.org/officeDocument/2006/relationships/hyperlink" Target="mailto:Southwest@skillsusawashington.org" TargetMode="External"/><Relationship Id="rId15" Type="http://schemas.openxmlformats.org/officeDocument/2006/relationships/hyperlink" Target="https://www.facebook.com/skillsusawa/" TargetMode="External"/><Relationship Id="rId14" Type="http://schemas.openxmlformats.org/officeDocument/2006/relationships/hyperlink" Target="https://www.linkedin.com/company/skillsusa-washington/" TargetMode="External"/><Relationship Id="rId17" Type="http://schemas.openxmlformats.org/officeDocument/2006/relationships/hyperlink" Target="https://skillsusa.egnyte.com/dl/M8mglm2Zwt" TargetMode="External"/><Relationship Id="rId16" Type="http://schemas.openxmlformats.org/officeDocument/2006/relationships/hyperlink" Target="https://skillsusawashington.org/resources/advisors/" TargetMode="External"/><Relationship Id="rId5" Type="http://schemas.openxmlformats.org/officeDocument/2006/relationships/hyperlink" Target="mailto:courtney@skillsusawashington.org" TargetMode="External"/><Relationship Id="rId19" Type="http://schemas.openxmlformats.org/officeDocument/2006/relationships/hyperlink" Target="https://skillsusawashington.org/resources/advisors/" TargetMode="External"/><Relationship Id="rId6" Type="http://schemas.openxmlformats.org/officeDocument/2006/relationships/hyperlink" Target="mailto:Central@skillsusawashington.org" TargetMode="External"/><Relationship Id="rId18" Type="http://schemas.openxmlformats.org/officeDocument/2006/relationships/hyperlink" Target="https://skillsusawashington.org/wp-content/uploads/2024/04/SkillsUSA-Framework.pdf" TargetMode="External"/><Relationship Id="rId7" Type="http://schemas.openxmlformats.org/officeDocument/2006/relationships/hyperlink" Target="mailto:Eastern@skillsusawashington.org" TargetMode="External"/><Relationship Id="rId8" Type="http://schemas.openxmlformats.org/officeDocument/2006/relationships/hyperlink" Target="mailto:Olympic@skillsusawashington.org" TargetMode="Externa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skillsusa.org/" TargetMode="External"/><Relationship Id="rId4" Type="http://schemas.openxmlformats.org/officeDocument/2006/relationships/hyperlink" Target="https://skillsusawashington.org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43.jpg"/><Relationship Id="rId6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12.jpg"/><Relationship Id="rId11" Type="http://schemas.openxmlformats.org/officeDocument/2006/relationships/hyperlink" Target="https://www.skillsusa.org/who-we-are/leaders-and-partners/official-partners/" TargetMode="External"/><Relationship Id="rId10" Type="http://schemas.openxmlformats.org/officeDocument/2006/relationships/image" Target="../media/image18.png"/><Relationship Id="rId9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27.png"/><Relationship Id="rId7" Type="http://schemas.openxmlformats.org/officeDocument/2006/relationships/image" Target="../media/image29.jpg"/><Relationship Id="rId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b8cc4da2e_0_0"/>
          <p:cNvSpPr txBox="1"/>
          <p:nvPr>
            <p:ph type="title"/>
          </p:nvPr>
        </p:nvSpPr>
        <p:spPr>
          <a:xfrm>
            <a:off x="682906" y="365125"/>
            <a:ext cx="99657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Local Partners</a:t>
            </a:r>
            <a:endParaRPr/>
          </a:p>
        </p:txBody>
      </p:sp>
      <p:sp>
        <p:nvSpPr>
          <p:cNvPr id="174" name="Google Shape;174;g30b8cc4da2e_0_0">
            <a:hlinkClick r:id="rId3"/>
          </p:cNvPr>
          <p:cNvSpPr txBox="1"/>
          <p:nvPr/>
        </p:nvSpPr>
        <p:spPr>
          <a:xfrm>
            <a:off x="5824752" y="1040625"/>
            <a:ext cx="4423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https://skillsusawashington.org/who-we-are/partners/</a:t>
            </a:r>
            <a:endParaRPr sz="1500"/>
          </a:p>
        </p:txBody>
      </p:sp>
      <p:sp>
        <p:nvSpPr>
          <p:cNvPr descr="Toyota | Brands of the World™ | Download vector logos and logotypes" id="175" name="Google Shape;175;g30b8cc4da2e_0_0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g30b8cc4da2e_0_0"/>
          <p:cNvGrpSpPr/>
          <p:nvPr/>
        </p:nvGrpSpPr>
        <p:grpSpPr>
          <a:xfrm>
            <a:off x="650578" y="1425878"/>
            <a:ext cx="9436284" cy="4840093"/>
            <a:chOff x="458732" y="587901"/>
            <a:chExt cx="11273936" cy="5818118"/>
          </a:xfrm>
        </p:grpSpPr>
        <p:pic>
          <p:nvPicPr>
            <p:cNvPr id="177" name="Google Shape;177;g30b8cc4da2e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8732" y="3328426"/>
              <a:ext cx="6837807" cy="3072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g30b8cc4da2e_0_0"/>
            <p:cNvPicPr preferRelativeResize="0"/>
            <p:nvPr/>
          </p:nvPicPr>
          <p:blipFill rotWithShape="1">
            <a:blip r:embed="rId6">
              <a:alphaModFix/>
            </a:blip>
            <a:srcRect b="0" l="59042" r="21239" t="0"/>
            <a:stretch/>
          </p:blipFill>
          <p:spPr>
            <a:xfrm>
              <a:off x="10357666" y="2454034"/>
              <a:ext cx="1375002" cy="2030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g30b8cc4da2e_0_0"/>
            <p:cNvPicPr preferRelativeResize="0"/>
            <p:nvPr/>
          </p:nvPicPr>
          <p:blipFill rotWithShape="1">
            <a:blip r:embed="rId7">
              <a:alphaModFix/>
            </a:blip>
            <a:srcRect b="0" l="58727" r="0" t="19283"/>
            <a:stretch/>
          </p:blipFill>
          <p:spPr>
            <a:xfrm>
              <a:off x="9024056" y="587901"/>
              <a:ext cx="2680616" cy="1390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g30b8cc4da2e_0_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87327" y="622686"/>
              <a:ext cx="7450438" cy="2386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g30b8cc4da2e_0_0"/>
            <p:cNvPicPr preferRelativeResize="0"/>
            <p:nvPr/>
          </p:nvPicPr>
          <p:blipFill rotWithShape="1">
            <a:blip r:embed="rId6">
              <a:alphaModFix/>
            </a:blip>
            <a:srcRect b="14429" l="80650" r="2687" t="17152"/>
            <a:stretch/>
          </p:blipFill>
          <p:spPr>
            <a:xfrm>
              <a:off x="7977140" y="4852129"/>
              <a:ext cx="1299512" cy="1553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g30b8cc4da2e_0_0"/>
            <p:cNvPicPr preferRelativeResize="0"/>
            <p:nvPr/>
          </p:nvPicPr>
          <p:blipFill rotWithShape="1">
            <a:blip r:embed="rId6">
              <a:alphaModFix/>
            </a:blip>
            <a:srcRect b="-3670" l="20626" r="60938" t="3669"/>
            <a:stretch/>
          </p:blipFill>
          <p:spPr>
            <a:xfrm>
              <a:off x="10469861" y="4489455"/>
              <a:ext cx="1213407" cy="1916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g30b8cc4da2e_0_0"/>
            <p:cNvPicPr preferRelativeResize="0"/>
            <p:nvPr/>
          </p:nvPicPr>
          <p:blipFill rotWithShape="1">
            <a:blip r:embed="rId7">
              <a:alphaModFix/>
            </a:blip>
            <a:srcRect b="21449" l="19456" r="63177" t="14022"/>
            <a:stretch/>
          </p:blipFill>
          <p:spPr>
            <a:xfrm>
              <a:off x="8127548" y="622686"/>
              <a:ext cx="847499" cy="83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g30b8cc4da2e_0_0"/>
            <p:cNvPicPr preferRelativeResize="0"/>
            <p:nvPr/>
          </p:nvPicPr>
          <p:blipFill rotWithShape="1">
            <a:blip r:embed="rId7">
              <a:alphaModFix/>
            </a:blip>
            <a:srcRect b="53403" l="40572" r="42062" t="16368"/>
            <a:stretch/>
          </p:blipFill>
          <p:spPr>
            <a:xfrm>
              <a:off x="7889798" y="1566063"/>
              <a:ext cx="1261394" cy="582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g30b8cc4da2e_0_0"/>
            <p:cNvPicPr preferRelativeResize="0"/>
            <p:nvPr/>
          </p:nvPicPr>
          <p:blipFill rotWithShape="1">
            <a:blip r:embed="rId6">
              <a:alphaModFix/>
            </a:blip>
            <a:srcRect b="16857" l="0" r="81846" t="15059"/>
            <a:stretch/>
          </p:blipFill>
          <p:spPr>
            <a:xfrm>
              <a:off x="7889798" y="2388168"/>
              <a:ext cx="1474197" cy="1609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g30b8cc4da2e_0_0"/>
            <p:cNvPicPr preferRelativeResize="0"/>
            <p:nvPr/>
          </p:nvPicPr>
          <p:blipFill rotWithShape="1">
            <a:blip r:embed="rId6">
              <a:alphaModFix/>
            </a:blip>
            <a:srcRect b="0" l="40780" r="42977" t="8315"/>
            <a:stretch/>
          </p:blipFill>
          <p:spPr>
            <a:xfrm>
              <a:off x="9224704" y="3804544"/>
              <a:ext cx="1310249" cy="2070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g30b8cc4da2e_0_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224704" y="2714936"/>
              <a:ext cx="1310247" cy="825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g30b8cc4da2e_0_0"/>
            <p:cNvPicPr preferRelativeResize="0"/>
            <p:nvPr/>
          </p:nvPicPr>
          <p:blipFill rotWithShape="1">
            <a:blip r:embed="rId7">
              <a:alphaModFix/>
            </a:blip>
            <a:srcRect b="82631" l="83307" r="2757" t="0"/>
            <a:stretch/>
          </p:blipFill>
          <p:spPr>
            <a:xfrm>
              <a:off x="8010089" y="4179075"/>
              <a:ext cx="1249514" cy="413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g30b8cc4da2e_0_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38637" y="2025222"/>
              <a:ext cx="717525" cy="689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g30b8cc4da2e_0_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469861" y="1628094"/>
              <a:ext cx="1094625" cy="746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g30b8cc4da2e_0_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721791" y="3053559"/>
              <a:ext cx="1035137" cy="5497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descr="Contract Furnishings Mart" id="192" name="Google Shape;192;g30b8cc4da2e_0_0"/>
            <p:cNvSpPr/>
            <p:nvPr/>
          </p:nvSpPr>
          <p:spPr>
            <a:xfrm>
              <a:off x="5943600" y="3276600"/>
              <a:ext cx="304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3" name="Google Shape;193;g30b8cc4da2e_0_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346170" y="4347337"/>
              <a:ext cx="962097" cy="721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g30b8cc4da2e_0_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284769" y="4081997"/>
              <a:ext cx="861566" cy="807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g30b8cc4da2e_0_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099808" y="3060962"/>
              <a:ext cx="1230892" cy="447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g30b8cc4da2e_0_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373937" y="2895147"/>
              <a:ext cx="1199512" cy="583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g30b8cc4da2e_0_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7260630" y="3150630"/>
              <a:ext cx="769443" cy="836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g30b8cc4da2e_0_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677275" y="5943508"/>
              <a:ext cx="1653426" cy="457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g30b8cc4da2e_0_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028824" y="5620978"/>
              <a:ext cx="948316" cy="508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/>
              <a:t>SkillsUSA Structure in Washington State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7371384" y="2507932"/>
            <a:ext cx="1487834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State Director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Karmen Warner</a:t>
            </a:r>
            <a:endParaRPr/>
          </a:p>
        </p:txBody>
      </p:sp>
      <p:sp>
        <p:nvSpPr>
          <p:cNvPr id="206" name="Google Shape;206;p12"/>
          <p:cNvSpPr/>
          <p:nvPr/>
        </p:nvSpPr>
        <p:spPr>
          <a:xfrm>
            <a:off x="6253537" y="4162145"/>
            <a:ext cx="1478310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Associate Director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Courtney 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Burger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2"/>
          <p:cNvSpPr/>
          <p:nvPr/>
        </p:nvSpPr>
        <p:spPr>
          <a:xfrm>
            <a:off x="2746086" y="1515510"/>
            <a:ext cx="1892199" cy="618744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Board of Directors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2"/>
          <p:cNvSpPr/>
          <p:nvPr/>
        </p:nvSpPr>
        <p:spPr>
          <a:xfrm>
            <a:off x="8535221" y="5547927"/>
            <a:ext cx="1478310" cy="618744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State Officers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2"/>
          <p:cNvSpPr/>
          <p:nvPr/>
        </p:nvSpPr>
        <p:spPr>
          <a:xfrm>
            <a:off x="682906" y="2510655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Central Region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/>
          <p:nvPr/>
        </p:nvSpPr>
        <p:spPr>
          <a:xfrm>
            <a:off x="1699385" y="2510655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Eastern Region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2"/>
          <p:cNvSpPr/>
          <p:nvPr/>
        </p:nvSpPr>
        <p:spPr>
          <a:xfrm>
            <a:off x="5749519" y="2510655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South West Region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2"/>
          <p:cNvSpPr/>
          <p:nvPr/>
        </p:nvSpPr>
        <p:spPr>
          <a:xfrm>
            <a:off x="2715863" y="2510655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Olympic Region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2"/>
          <p:cNvSpPr/>
          <p:nvPr/>
        </p:nvSpPr>
        <p:spPr>
          <a:xfrm>
            <a:off x="3723437" y="2510655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Puget Sound North Region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2"/>
          <p:cNvSpPr/>
          <p:nvPr/>
        </p:nvSpPr>
        <p:spPr>
          <a:xfrm>
            <a:off x="4747983" y="2510655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Puget Sound South Region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2"/>
          <p:cNvSpPr/>
          <p:nvPr/>
        </p:nvSpPr>
        <p:spPr>
          <a:xfrm>
            <a:off x="682906" y="3365426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Chapters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Classes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2"/>
          <p:cNvSpPr/>
          <p:nvPr/>
        </p:nvSpPr>
        <p:spPr>
          <a:xfrm>
            <a:off x="5793511" y="1515510"/>
            <a:ext cx="1892199" cy="618742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2700">
            <a:solidFill>
              <a:srgbClr val="64341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SkillsUSA Washington Apprenticeship Council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8529300" y="4162145"/>
            <a:ext cx="1478310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Officer Trainer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Barragan</a:t>
            </a:r>
            <a:endParaRPr/>
          </a:p>
        </p:txBody>
      </p:sp>
      <p:sp>
        <p:nvSpPr>
          <p:cNvPr id="218" name="Google Shape;218;p12"/>
          <p:cNvSpPr/>
          <p:nvPr/>
        </p:nvSpPr>
        <p:spPr>
          <a:xfrm>
            <a:off x="6927286" y="5564067"/>
            <a:ext cx="1478310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Communications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Veronika Zwicke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5403422" y="5564067"/>
            <a:ext cx="1478310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Accounts Payable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 Krebs</a:t>
            </a:r>
            <a:endParaRPr/>
          </a:p>
        </p:txBody>
      </p:sp>
      <p:cxnSp>
        <p:nvCxnSpPr>
          <p:cNvPr id="220" name="Google Shape;220;p12"/>
          <p:cNvCxnSpPr>
            <a:stCxn id="207" idx="2"/>
            <a:endCxn id="209" idx="0"/>
          </p:cNvCxnSpPr>
          <p:nvPr/>
        </p:nvCxnSpPr>
        <p:spPr>
          <a:xfrm rot="5400000">
            <a:off x="2235386" y="1053954"/>
            <a:ext cx="376500" cy="2537100"/>
          </a:xfrm>
          <a:prstGeom prst="bent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1" name="Google Shape;221;p12"/>
          <p:cNvCxnSpPr>
            <a:stCxn id="207" idx="2"/>
            <a:endCxn id="210" idx="0"/>
          </p:cNvCxnSpPr>
          <p:nvPr/>
        </p:nvCxnSpPr>
        <p:spPr>
          <a:xfrm rot="5400000">
            <a:off x="2743736" y="1562304"/>
            <a:ext cx="376500" cy="1520400"/>
          </a:xfrm>
          <a:prstGeom prst="bentConnector3">
            <a:avLst>
              <a:gd fmla="val 49987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2" name="Google Shape;222;p12"/>
          <p:cNvCxnSpPr>
            <a:stCxn id="207" idx="2"/>
            <a:endCxn id="212" idx="0"/>
          </p:cNvCxnSpPr>
          <p:nvPr/>
        </p:nvCxnSpPr>
        <p:spPr>
          <a:xfrm rot="5400000">
            <a:off x="3251936" y="2070504"/>
            <a:ext cx="376500" cy="504000"/>
          </a:xfrm>
          <a:prstGeom prst="bentConnector3">
            <a:avLst>
              <a:gd fmla="val 49987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2"/>
          <p:cNvCxnSpPr>
            <a:stCxn id="207" idx="2"/>
            <a:endCxn id="205" idx="0"/>
          </p:cNvCxnSpPr>
          <p:nvPr/>
        </p:nvCxnSpPr>
        <p:spPr>
          <a:xfrm flipH="1" rot="-5400000">
            <a:off x="5716886" y="109554"/>
            <a:ext cx="373800" cy="4423200"/>
          </a:xfrm>
          <a:prstGeom prst="bentConnector3">
            <a:avLst>
              <a:gd fmla="val 49984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12"/>
          <p:cNvCxnSpPr>
            <a:stCxn id="207" idx="3"/>
            <a:endCxn id="216" idx="1"/>
          </p:cNvCxnSpPr>
          <p:nvPr/>
        </p:nvCxnSpPr>
        <p:spPr>
          <a:xfrm>
            <a:off x="4638285" y="1824882"/>
            <a:ext cx="1155300" cy="600"/>
          </a:xfrm>
          <a:prstGeom prst="bentConnector3">
            <a:avLst>
              <a:gd fmla="val 49997" name="adj1"/>
            </a:avLst>
          </a:prstGeom>
          <a:noFill/>
          <a:ln cap="flat" cmpd="sng" w="22225">
            <a:solidFill>
              <a:schemeClr val="accent1"/>
            </a:solidFill>
            <a:prstDash val="lgDash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2"/>
          <p:cNvCxnSpPr>
            <a:stCxn id="207" idx="2"/>
            <a:endCxn id="213" idx="0"/>
          </p:cNvCxnSpPr>
          <p:nvPr/>
        </p:nvCxnSpPr>
        <p:spPr>
          <a:xfrm flipH="1" rot="-5400000">
            <a:off x="3755636" y="2070804"/>
            <a:ext cx="376500" cy="503400"/>
          </a:xfrm>
          <a:prstGeom prst="bentConnector3">
            <a:avLst>
              <a:gd fmla="val 49987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2"/>
          <p:cNvCxnSpPr>
            <a:stCxn id="207" idx="2"/>
            <a:endCxn id="214" idx="0"/>
          </p:cNvCxnSpPr>
          <p:nvPr/>
        </p:nvCxnSpPr>
        <p:spPr>
          <a:xfrm flipH="1" rot="-5400000">
            <a:off x="4268036" y="1558404"/>
            <a:ext cx="376500" cy="1528200"/>
          </a:xfrm>
          <a:prstGeom prst="bentConnector3">
            <a:avLst>
              <a:gd fmla="val 49987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7" name="Google Shape;227;p12"/>
          <p:cNvCxnSpPr>
            <a:stCxn id="207" idx="2"/>
            <a:endCxn id="211" idx="0"/>
          </p:cNvCxnSpPr>
          <p:nvPr/>
        </p:nvCxnSpPr>
        <p:spPr>
          <a:xfrm flipH="1" rot="-5400000">
            <a:off x="4768736" y="1057704"/>
            <a:ext cx="376500" cy="2529600"/>
          </a:xfrm>
          <a:prstGeom prst="bentConnector3">
            <a:avLst>
              <a:gd fmla="val 49987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8" name="Google Shape;228;p12"/>
          <p:cNvSpPr/>
          <p:nvPr/>
        </p:nvSpPr>
        <p:spPr>
          <a:xfrm>
            <a:off x="1699385" y="3365426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Chapters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Classes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2706959" y="3365426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Chapters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Classes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2"/>
          <p:cNvSpPr/>
          <p:nvPr/>
        </p:nvSpPr>
        <p:spPr>
          <a:xfrm>
            <a:off x="3723438" y="3365426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Chapters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Classes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2"/>
          <p:cNvSpPr/>
          <p:nvPr/>
        </p:nvSpPr>
        <p:spPr>
          <a:xfrm>
            <a:off x="4745441" y="3365426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Chapters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Classes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/>
          <p:nvPr/>
        </p:nvSpPr>
        <p:spPr>
          <a:xfrm>
            <a:off x="5761920" y="3365426"/>
            <a:ext cx="944537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Chapters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Schools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Classes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12"/>
          <p:cNvCxnSpPr>
            <a:stCxn id="205" idx="2"/>
            <a:endCxn id="217" idx="0"/>
          </p:cNvCxnSpPr>
          <p:nvPr/>
        </p:nvCxnSpPr>
        <p:spPr>
          <a:xfrm flipH="1" rot="-5400000">
            <a:off x="8174101" y="3067876"/>
            <a:ext cx="1035600" cy="1153200"/>
          </a:xfrm>
          <a:prstGeom prst="bentConnector3">
            <a:avLst>
              <a:gd fmla="val 49994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4" name="Google Shape;234;p12"/>
          <p:cNvCxnSpPr>
            <a:stCxn id="205" idx="2"/>
            <a:endCxn id="206" idx="0"/>
          </p:cNvCxnSpPr>
          <p:nvPr/>
        </p:nvCxnSpPr>
        <p:spPr>
          <a:xfrm rot="5400000">
            <a:off x="7036201" y="3083176"/>
            <a:ext cx="1035600" cy="1122600"/>
          </a:xfrm>
          <a:prstGeom prst="bentConnector3">
            <a:avLst>
              <a:gd fmla="val 49994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p12"/>
          <p:cNvCxnSpPr>
            <a:stCxn id="206" idx="2"/>
            <a:endCxn id="219" idx="0"/>
          </p:cNvCxnSpPr>
          <p:nvPr/>
        </p:nvCxnSpPr>
        <p:spPr>
          <a:xfrm rot="5400000">
            <a:off x="6175942" y="4747439"/>
            <a:ext cx="783300" cy="850200"/>
          </a:xfrm>
          <a:prstGeom prst="bentConnector3">
            <a:avLst>
              <a:gd fmla="val 49992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12"/>
          <p:cNvCxnSpPr>
            <a:stCxn id="206" idx="2"/>
            <a:endCxn id="218" idx="0"/>
          </p:cNvCxnSpPr>
          <p:nvPr/>
        </p:nvCxnSpPr>
        <p:spPr>
          <a:xfrm flipH="1" rot="-5400000">
            <a:off x="6937942" y="4835639"/>
            <a:ext cx="783300" cy="673800"/>
          </a:xfrm>
          <a:prstGeom prst="bentConnector3">
            <a:avLst>
              <a:gd fmla="val 49992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" name="Google Shape;237;p12"/>
          <p:cNvCxnSpPr>
            <a:stCxn id="217" idx="2"/>
            <a:endCxn id="208" idx="0"/>
          </p:cNvCxnSpPr>
          <p:nvPr/>
        </p:nvCxnSpPr>
        <p:spPr>
          <a:xfrm flipH="1" rot="-5400000">
            <a:off x="8887905" y="5161439"/>
            <a:ext cx="767100" cy="6000"/>
          </a:xfrm>
          <a:prstGeom prst="bentConnector3">
            <a:avLst>
              <a:gd fmla="val 49996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Career Clusters</a:t>
            </a:r>
            <a:endParaRPr/>
          </a:p>
        </p:txBody>
      </p:sp>
      <p:sp>
        <p:nvSpPr>
          <p:cNvPr id="243" name="Google Shape;243;p13"/>
          <p:cNvSpPr txBox="1"/>
          <p:nvPr>
            <p:ph idx="1" type="body"/>
          </p:nvPr>
        </p:nvSpPr>
        <p:spPr>
          <a:xfrm>
            <a:off x="502920" y="1526283"/>
            <a:ext cx="8540496" cy="49460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Agriculture, Food &amp; Natural Resources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Architecture &amp; Construction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Arts, A/V Technology &amp; Communications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Business Management &amp; Administration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Education &amp; Training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Finance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Government &amp; Public Administration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Health Science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Hospitality &amp; Tourism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Human Services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Information Technology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Law, Public Safety, Corrections &amp; Security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Manufacturing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Marketing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Science, Technology, Engineering &amp; Mathematics</a:t>
            </a:r>
            <a:endParaRPr/>
          </a:p>
          <a:p>
            <a:pPr indent="-457200" lvl="0" marL="5683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Calibri"/>
              <a:buAutoNum type="arabicPeriod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Transportation, Distribution &amp; Logistics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4" name="Google Shape;244;p13"/>
          <p:cNvSpPr txBox="1"/>
          <p:nvPr/>
        </p:nvSpPr>
        <p:spPr>
          <a:xfrm>
            <a:off x="7233237" y="62478"/>
            <a:ext cx="49587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https://www.skillsusa.org/Career Clusters</a:t>
            </a: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CTSO Responsibility</a:t>
            </a:r>
            <a:endParaRPr/>
          </a:p>
        </p:txBody>
      </p:sp>
      <p:sp>
        <p:nvSpPr>
          <p:cNvPr id="250" name="Google Shape;250;p14"/>
          <p:cNvSpPr txBox="1"/>
          <p:nvPr>
            <p:ph idx="1" type="body"/>
          </p:nvPr>
        </p:nvSpPr>
        <p:spPr>
          <a:xfrm>
            <a:off x="502919" y="1533832"/>
            <a:ext cx="9570229" cy="479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CTSOs work as an integral component of the classroom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Building upon employability and career skills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Hands-on demonstrations and real life and/or work experiences</a:t>
            </a:r>
            <a:endParaRPr/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CTSO’s help guide students in developing a career path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Gaining skills and abilities needed to be successful in careers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Extended learning activities, programs and competitive events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Students hold leadership positions at all levels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Attend leadership development conferences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Network with other students, business &amp; industry partners</a:t>
            </a:r>
            <a:endParaRPr/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You must demonstrate that they have met these criteria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Attendance and participation at CTSO meetings and activities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Maintain membership with the CTSO</a:t>
            </a:r>
            <a:endParaRPr sz="20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Resources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6" name="Google Shape;256;p15"/>
          <p:cNvSpPr txBox="1"/>
          <p:nvPr>
            <p:ph idx="1" type="body"/>
          </p:nvPr>
        </p:nvSpPr>
        <p:spPr>
          <a:xfrm>
            <a:off x="600609" y="4150977"/>
            <a:ext cx="9404523" cy="440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Advisor Resources located at </a:t>
            </a:r>
            <a:r>
              <a:rPr lang="en-US" sz="16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https://skillsusawashington.org/resources/advisors/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57" name="Google Shape;257;p15"/>
          <p:cNvGrpSpPr/>
          <p:nvPr/>
        </p:nvGrpSpPr>
        <p:grpSpPr>
          <a:xfrm>
            <a:off x="600609" y="1428605"/>
            <a:ext cx="9495963" cy="2722372"/>
            <a:chOff x="600609" y="1428605"/>
            <a:chExt cx="9495963" cy="2722372"/>
          </a:xfrm>
        </p:grpSpPr>
        <p:pic>
          <p:nvPicPr>
            <p:cNvPr id="258" name="Google Shape;25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0609" y="1428605"/>
              <a:ext cx="9495963" cy="27223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5">
              <a:hlinkClick r:id="rId5"/>
            </p:cNvPr>
            <p:cNvSpPr/>
            <p:nvPr/>
          </p:nvSpPr>
          <p:spPr>
            <a:xfrm>
              <a:off x="5449824" y="316382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5">
              <a:hlinkClick r:id="rId6"/>
            </p:cNvPr>
            <p:cNvSpPr/>
            <p:nvPr/>
          </p:nvSpPr>
          <p:spPr>
            <a:xfrm>
              <a:off x="5449824" y="343814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5">
              <a:hlinkClick r:id="rId7"/>
            </p:cNvPr>
            <p:cNvSpPr/>
            <p:nvPr/>
          </p:nvSpPr>
          <p:spPr>
            <a:xfrm>
              <a:off x="5449824" y="371246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5">
              <a:hlinkClick r:id="rId8"/>
            </p:cNvPr>
            <p:cNvSpPr/>
            <p:nvPr/>
          </p:nvSpPr>
          <p:spPr>
            <a:xfrm>
              <a:off x="7773198" y="316382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5">
              <a:hlinkClick r:id="rId9"/>
            </p:cNvPr>
            <p:cNvSpPr/>
            <p:nvPr/>
          </p:nvSpPr>
          <p:spPr>
            <a:xfrm>
              <a:off x="7773198" y="3429000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5">
              <a:hlinkClick r:id="rId10"/>
            </p:cNvPr>
            <p:cNvSpPr/>
            <p:nvPr/>
          </p:nvSpPr>
          <p:spPr>
            <a:xfrm>
              <a:off x="7773198" y="371246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15"/>
          <p:cNvSpPr txBox="1"/>
          <p:nvPr/>
        </p:nvSpPr>
        <p:spPr>
          <a:xfrm>
            <a:off x="682906" y="4591878"/>
            <a:ext cx="5626454" cy="1760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Familiarize yourself with SkillsUSA’s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Secure Support from Administration and other Advisors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Register: Contact the State office to file Chapter Paperwork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Build Leadership Team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Elect Chapter Officers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Advisor Training – State and National Option</a:t>
            </a:r>
            <a:endParaRPr/>
          </a:p>
        </p:txBody>
      </p:sp>
      <p:sp>
        <p:nvSpPr>
          <p:cNvPr id="266" name="Google Shape;266;p15"/>
          <p:cNvSpPr txBox="1"/>
          <p:nvPr/>
        </p:nvSpPr>
        <p:spPr>
          <a:xfrm>
            <a:off x="6095999" y="4591878"/>
            <a:ext cx="3991429" cy="1639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1" marL="685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Create a Program of Work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Promote and Recruit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Hold Chapter Meetings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Engage in Activities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Competitions and Events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Extended Learning Activities</a:t>
            </a:r>
            <a:endParaRPr/>
          </a:p>
          <a:p>
            <a:pPr indent="-1397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6096000" y="699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https://skillsusawashington.org/resources/advisors/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800100" y="3712464"/>
            <a:ext cx="1952625" cy="1499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Map out Your Year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Steps to Integrate</a:t>
            </a:r>
            <a:endParaRPr/>
          </a:p>
        </p:txBody>
      </p:sp>
      <p:sp>
        <p:nvSpPr>
          <p:cNvPr id="279" name="Google Shape;279;p17"/>
          <p:cNvSpPr txBox="1"/>
          <p:nvPr>
            <p:ph idx="1" type="body"/>
          </p:nvPr>
        </p:nvSpPr>
        <p:spPr>
          <a:xfrm>
            <a:off x="600890" y="1432561"/>
            <a:ext cx="9527179" cy="4566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No Matter the size of your school, the process is the same</a:t>
            </a:r>
            <a:endParaRPr/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Join the Mailer to get critical updates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Contact your Regional Coordinators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Identify areas of your class you want to improve</a:t>
            </a:r>
            <a:r>
              <a:rPr lang="en-US" sz="20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8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(Regardless of CTSO)</a:t>
            </a:r>
            <a:endParaRPr sz="20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Identify </a:t>
            </a:r>
            <a:r>
              <a:rPr lang="en-US" sz="2400" u="sng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Contests</a:t>
            </a: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you can support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Identify </a:t>
            </a:r>
            <a:r>
              <a:rPr lang="en-US" sz="2400" u="sng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Curriculum</a:t>
            </a: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 you may want to utilize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Modify your classroom frameworks with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Technical Standards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OSPI Leadership Standards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Create your Program of Work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Attend the fall Advisors meeting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Stay in communication with your regional coordination team</a:t>
            </a:r>
            <a:endParaRPr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Setting Goals and Objectives</a:t>
            </a:r>
            <a:endParaRPr/>
          </a:p>
        </p:txBody>
      </p:sp>
      <p:sp>
        <p:nvSpPr>
          <p:cNvPr id="285" name="Google Shape;285;p18"/>
          <p:cNvSpPr txBox="1"/>
          <p:nvPr>
            <p:ph idx="1" type="body"/>
          </p:nvPr>
        </p:nvSpPr>
        <p:spPr>
          <a:xfrm>
            <a:off x="576471" y="1431234"/>
            <a:ext cx="2840612" cy="2833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Student Engagement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Recruiting Events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Monthly meetings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Student ownership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Extended Learning</a:t>
            </a:r>
            <a:endParaRPr/>
          </a:p>
        </p:txBody>
      </p:sp>
      <p:sp>
        <p:nvSpPr>
          <p:cNvPr id="286" name="Google Shape;286;p18"/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https://skillsusawashington.org/events/month/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87" name="Google Shape;287;p18"/>
          <p:cNvSpPr/>
          <p:nvPr/>
        </p:nvSpPr>
        <p:spPr>
          <a:xfrm>
            <a:off x="3589893" y="2271995"/>
            <a:ext cx="3512739" cy="3409839"/>
          </a:xfrm>
          <a:custGeom>
            <a:rect b="b" l="l" r="r" t="t"/>
            <a:pathLst>
              <a:path extrusionOk="0" h="4172617" w="4010382">
                <a:moveTo>
                  <a:pt x="0" y="2086309"/>
                </a:moveTo>
                <a:cubicBezTo>
                  <a:pt x="0" y="934072"/>
                  <a:pt x="897755" y="0"/>
                  <a:pt x="2005191" y="0"/>
                </a:cubicBezTo>
                <a:cubicBezTo>
                  <a:pt x="3112627" y="0"/>
                  <a:pt x="4010382" y="934072"/>
                  <a:pt x="4010382" y="2086309"/>
                </a:cubicBezTo>
                <a:cubicBezTo>
                  <a:pt x="4010382" y="3238546"/>
                  <a:pt x="3112627" y="4172618"/>
                  <a:pt x="2005191" y="4172618"/>
                </a:cubicBezTo>
                <a:cubicBezTo>
                  <a:pt x="897755" y="4172618"/>
                  <a:pt x="0" y="3238546"/>
                  <a:pt x="0" y="2086309"/>
                </a:cubicBezTo>
                <a:close/>
              </a:path>
            </a:pathLst>
          </a:custGeom>
          <a:solidFill>
            <a:srgbClr val="C9C9C9">
              <a:alpha val="74901"/>
            </a:srgbClr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564725" lIns="534700" spcFirstLastPara="1" rIns="534700" wrap="square" tIns="7302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Goals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&amp;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  <a:endParaRPr/>
          </a:p>
        </p:txBody>
      </p:sp>
      <p:sp>
        <p:nvSpPr>
          <p:cNvPr id="288" name="Google Shape;288;p18"/>
          <p:cNvSpPr txBox="1"/>
          <p:nvPr/>
        </p:nvSpPr>
        <p:spPr>
          <a:xfrm>
            <a:off x="672060" y="4264790"/>
            <a:ext cx="2535812" cy="2077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Competitions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New Standards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New Contests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Incorporate into class</a:t>
            </a:r>
            <a:endParaRPr/>
          </a:p>
        </p:txBody>
      </p:sp>
      <p:sp>
        <p:nvSpPr>
          <p:cNvPr id="289" name="Google Shape;289;p18"/>
          <p:cNvSpPr txBox="1"/>
          <p:nvPr/>
        </p:nvSpPr>
        <p:spPr>
          <a:xfrm>
            <a:off x="7484653" y="1698259"/>
            <a:ext cx="2631402" cy="30678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Curriculum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New Piece to use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Embed for all students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Incorporate into class framework</a:t>
            </a:r>
            <a:endParaRPr/>
          </a:p>
        </p:txBody>
      </p:sp>
      <p:sp>
        <p:nvSpPr>
          <p:cNvPr id="290" name="Google Shape;290;p18"/>
          <p:cNvSpPr txBox="1"/>
          <p:nvPr/>
        </p:nvSpPr>
        <p:spPr>
          <a:xfrm>
            <a:off x="7484653" y="4264790"/>
            <a:ext cx="2631402" cy="2077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Leadership Development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Conferences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Workshops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Flip the classroom</a:t>
            </a:r>
            <a:endParaRPr b="0" i="0" sz="20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1" name="Google Shape;291;p18"/>
          <p:cNvSpPr/>
          <p:nvPr/>
        </p:nvSpPr>
        <p:spPr>
          <a:xfrm rot="2147640">
            <a:off x="2938756" y="2498685"/>
            <a:ext cx="1179348" cy="5963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8"/>
          <p:cNvSpPr/>
          <p:nvPr/>
        </p:nvSpPr>
        <p:spPr>
          <a:xfrm rot="-2211709">
            <a:off x="2969467" y="4922222"/>
            <a:ext cx="1240849" cy="5963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8"/>
          <p:cNvSpPr/>
          <p:nvPr/>
        </p:nvSpPr>
        <p:spPr>
          <a:xfrm rot="-8541989">
            <a:off x="6492517" y="4918481"/>
            <a:ext cx="1141733" cy="5963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8"/>
          <p:cNvSpPr/>
          <p:nvPr/>
        </p:nvSpPr>
        <p:spPr>
          <a:xfrm rot="8265505">
            <a:off x="6339006" y="2235300"/>
            <a:ext cx="1240849" cy="5963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/>
          <p:nvPr>
            <p:ph type="title"/>
          </p:nvPr>
        </p:nvSpPr>
        <p:spPr>
          <a:xfrm>
            <a:off x="682906" y="1377387"/>
            <a:ext cx="9448065" cy="4965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lang="en-US" sz="6000"/>
              <a:t>SkillsUSA </a:t>
            </a: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Framework</a:t>
            </a:r>
            <a:b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</a:br>
            <a:b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 Integration</a:t>
            </a:r>
            <a:b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</a:br>
            <a:b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Program of Work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Integrating SkillsUSA Curriculum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5" name="Google Shape;305;p20"/>
          <p:cNvSpPr txBox="1"/>
          <p:nvPr>
            <p:ph idx="1" type="body"/>
          </p:nvPr>
        </p:nvSpPr>
        <p:spPr>
          <a:xfrm>
            <a:off x="682907" y="1611087"/>
            <a:ext cx="9404522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What am I already doing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Can I identify the activity as SkillsUSA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Is what I am doing better than SkillsUSA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Is what I am doing aligned to local industry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Am I already providing SkillsUSA without knowing it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Should I re-invent the wheel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581890" y="1433945"/>
            <a:ext cx="9563596" cy="4177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SkillsUSA </a:t>
            </a:r>
            <a:r>
              <a:rPr b="1" i="0" lang="en-US" sz="40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SkillsUSA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Black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Advanced Teaching Tools</a:t>
            </a:r>
            <a:r>
              <a:rPr b="1" i="0" lang="en-U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581891" y="5771535"/>
            <a:ext cx="9563595" cy="510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 10</a:t>
            </a:r>
            <a:r>
              <a:rPr b="1" baseline="30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2024 – Virtual </a:t>
            </a:r>
            <a:r>
              <a:rPr b="1" baseline="30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SkillsUSA Framework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8344" y="1315470"/>
            <a:ext cx="5689602" cy="527508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1"/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https://www.skillsusa.org/about/skillsusa-framework/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13" name="Google Shape;313;p21"/>
          <p:cNvSpPr txBox="1"/>
          <p:nvPr>
            <p:ph idx="1" type="body"/>
          </p:nvPr>
        </p:nvSpPr>
        <p:spPr>
          <a:xfrm>
            <a:off x="682906" y="1611087"/>
            <a:ext cx="3294007" cy="209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Char char="•"/>
            </a:pPr>
            <a:r>
              <a:rPr lang="en-US" sz="1400">
                <a:latin typeface="Georgia"/>
                <a:ea typeface="Georgia"/>
                <a:cs typeface="Georgia"/>
                <a:sym typeface="Georgia"/>
              </a:rPr>
              <a:t>Computer and Technology Literacy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Char char="•"/>
            </a:pPr>
            <a:r>
              <a:rPr lang="en-US" sz="1400">
                <a:latin typeface="Georgia"/>
                <a:ea typeface="Georgia"/>
                <a:cs typeface="Georgia"/>
                <a:sym typeface="Georgia"/>
              </a:rPr>
              <a:t>Job-Specific Skills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Char char="•"/>
            </a:pPr>
            <a:r>
              <a:rPr lang="en-US" sz="1400">
                <a:latin typeface="Georgia"/>
                <a:ea typeface="Georgia"/>
                <a:cs typeface="Georgia"/>
                <a:sym typeface="Georgia"/>
              </a:rPr>
              <a:t>Safety and Health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Char char="•"/>
            </a:pPr>
            <a:r>
              <a:rPr lang="en-US" sz="1400">
                <a:latin typeface="Georgia"/>
                <a:ea typeface="Georgia"/>
                <a:cs typeface="Georgia"/>
                <a:sym typeface="Georgia"/>
              </a:rPr>
              <a:t>Service Orientation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Char char="•"/>
            </a:pPr>
            <a:r>
              <a:rPr lang="en-US" sz="1400">
                <a:latin typeface="Georgia"/>
                <a:ea typeface="Georgia"/>
                <a:cs typeface="Georgia"/>
                <a:sym typeface="Georgia"/>
              </a:rPr>
              <a:t>Professional Development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4" name="Google Shape;314;p21"/>
          <p:cNvSpPr txBox="1"/>
          <p:nvPr/>
        </p:nvSpPr>
        <p:spPr>
          <a:xfrm>
            <a:off x="6923314" y="1444172"/>
            <a:ext cx="3168226" cy="209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Integrity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Work Ethic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Professionalism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Responsibility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Adaptability /Flexibility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Self-Motivation</a:t>
            </a:r>
            <a:endParaRPr/>
          </a:p>
          <a:p>
            <a:pPr indent="-1397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5" name="Google Shape;315;p21"/>
          <p:cNvSpPr txBox="1"/>
          <p:nvPr/>
        </p:nvSpPr>
        <p:spPr>
          <a:xfrm>
            <a:off x="7654655" y="4005943"/>
            <a:ext cx="2436885" cy="2293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Communication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Decision Making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Teamwork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Multicultural Sensitivity and Awareness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Planning, Organizing and Management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Leadership</a:t>
            </a:r>
            <a:endParaRPr/>
          </a:p>
          <a:p>
            <a:pPr indent="-1397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Professional Member Resources</a:t>
            </a:r>
            <a:endParaRPr/>
          </a:p>
        </p:txBody>
      </p:sp>
      <p:pic>
        <p:nvPicPr>
          <p:cNvPr id="321" name="Google Shape;32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663" y="1698466"/>
            <a:ext cx="9425737" cy="3461068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22"/>
          <p:cNvSpPr txBox="1"/>
          <p:nvPr/>
        </p:nvSpPr>
        <p:spPr>
          <a:xfrm>
            <a:off x="8313338" y="13433"/>
            <a:ext cx="38786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https://mycareeressentials.org/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Creating a Yearly Timeline</a:t>
            </a:r>
            <a:endParaRPr/>
          </a:p>
        </p:txBody>
      </p:sp>
      <p:sp>
        <p:nvSpPr>
          <p:cNvPr id="329" name="Google Shape;329;p23"/>
          <p:cNvSpPr txBox="1"/>
          <p:nvPr>
            <p:ph idx="1" type="body"/>
          </p:nvPr>
        </p:nvSpPr>
        <p:spPr>
          <a:xfrm>
            <a:off x="576470" y="1421296"/>
            <a:ext cx="9510959" cy="4921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Backwards Planning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Program of Work Toolkit: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Planning Guides: 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Templates and Forms with lesson plans:</a:t>
            </a:r>
            <a:endParaRPr/>
          </a:p>
          <a:p>
            <a:pPr indent="-228600" lvl="3" marL="1600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Chapter Budget </a:t>
            </a:r>
            <a:endParaRPr/>
          </a:p>
          <a:p>
            <a:pPr indent="-228600" lvl="3" marL="1600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Program of Work Planner</a:t>
            </a:r>
            <a:endParaRPr/>
          </a:p>
          <a:p>
            <a:pPr indent="-228600" lvl="3" marL="1600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Chapter Calendar</a:t>
            </a:r>
            <a:endParaRPr/>
          </a:p>
          <a:p>
            <a:pPr indent="-228600" lvl="3" marL="1600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Leadership Development Planner</a:t>
            </a:r>
            <a:endParaRPr/>
          </a:p>
          <a:p>
            <a:pPr indent="-228600" lvl="3" marL="1600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Communication Development Activities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Activity Ideas with lesson plans: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Assessment Tools: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Recognition Programs: </a:t>
            </a:r>
            <a:endParaRPr/>
          </a:p>
          <a:p>
            <a:pPr indent="-1522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13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Utilize the tools to populate your OSPI Program of Work.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Pre-populated with state wide SkillsUSA events/workshops/conferences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https://skillsusawashington.org/wp-content/uploads/2024/05/leadership-ctso-pow-template_skillsusa_required-rev-52024.docx</a:t>
            </a: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  <p:sp>
        <p:nvSpPr>
          <p:cNvPr id="330" name="Google Shape;330;p23"/>
          <p:cNvSpPr txBox="1"/>
          <p:nvPr/>
        </p:nvSpPr>
        <p:spPr>
          <a:xfrm>
            <a:off x="1991638" y="-4207"/>
            <a:ext cx="101765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https://skillsusawashington.org/wp-content/uploads/2024/05/leadership-ctso-pow-template_skillsusa_required-rev-52024.docx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Framework Integration Toolkit</a:t>
            </a:r>
            <a:endParaRPr/>
          </a:p>
        </p:txBody>
      </p:sp>
      <p:sp>
        <p:nvSpPr>
          <p:cNvPr id="336" name="Google Shape;336;p24"/>
          <p:cNvSpPr txBox="1"/>
          <p:nvPr>
            <p:ph idx="1" type="body"/>
          </p:nvPr>
        </p:nvSpPr>
        <p:spPr>
          <a:xfrm>
            <a:off x="682906" y="1611087"/>
            <a:ext cx="9404523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n-US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Add screenshot of framework integration toolkit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37" name="Google Shape;3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3058" y="1550799"/>
            <a:ext cx="3788628" cy="5144014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1099" y="1324537"/>
            <a:ext cx="3873312" cy="5262362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045" y="1132012"/>
            <a:ext cx="4101139" cy="5383176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0" name="Google Shape;340;p24"/>
          <p:cNvSpPr/>
          <p:nvPr/>
        </p:nvSpPr>
        <p:spPr>
          <a:xfrm>
            <a:off x="635506" y="4994015"/>
            <a:ext cx="1406496" cy="11114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Activities</a:t>
            </a:r>
            <a:endParaRPr/>
          </a:p>
        </p:txBody>
      </p:sp>
      <p:sp>
        <p:nvSpPr>
          <p:cNvPr id="341" name="Google Shape;341;p24"/>
          <p:cNvSpPr/>
          <p:nvPr/>
        </p:nvSpPr>
        <p:spPr>
          <a:xfrm>
            <a:off x="3401098" y="3951237"/>
            <a:ext cx="1503813" cy="11114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 Activities</a:t>
            </a:r>
            <a:endParaRPr/>
          </a:p>
        </p:txBody>
      </p:sp>
      <p:sp>
        <p:nvSpPr>
          <p:cNvPr id="342" name="Google Shape;342;p24"/>
          <p:cNvSpPr/>
          <p:nvPr/>
        </p:nvSpPr>
        <p:spPr>
          <a:xfrm flipH="1">
            <a:off x="9149063" y="3724033"/>
            <a:ext cx="2065417" cy="11114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Templates &amp; Resources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Activity Lesson Plans</a:t>
            </a:r>
            <a:endParaRPr/>
          </a:p>
        </p:txBody>
      </p:sp>
      <p:pic>
        <p:nvPicPr>
          <p:cNvPr id="348" name="Google Shape;3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998" y="1203552"/>
            <a:ext cx="4652266" cy="3321287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" name="Google Shape;34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199" y="4686623"/>
            <a:ext cx="4652266" cy="1806252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5017" y="1772942"/>
            <a:ext cx="4598946" cy="4845572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4042" y="1171164"/>
            <a:ext cx="4618940" cy="2812688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2" name="Google Shape;35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4005" y="2264332"/>
            <a:ext cx="4638936" cy="3005977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3" name="Google Shape;353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83512" y="2864195"/>
            <a:ext cx="4705588" cy="4612276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4" name="Google Shape;354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16453" y="3873963"/>
            <a:ext cx="4632271" cy="2592739"/>
          </a:xfrm>
          <a:prstGeom prst="rect">
            <a:avLst/>
          </a:prstGeom>
          <a:noFill/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Canned Food Drive Materials</a:t>
            </a:r>
            <a:endParaRPr/>
          </a:p>
        </p:txBody>
      </p:sp>
      <p:sp>
        <p:nvSpPr>
          <p:cNvPr id="360" name="Google Shape;360;p26"/>
          <p:cNvSpPr txBox="1"/>
          <p:nvPr>
            <p:ph idx="1" type="body"/>
          </p:nvPr>
        </p:nvSpPr>
        <p:spPr>
          <a:xfrm>
            <a:off x="682905" y="1453663"/>
            <a:ext cx="9404991" cy="4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Planning Sheets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Smart Goals Sheets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Example Committee Meeting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Budget Planning Sheet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Implementing the Activity Directions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Example Flyer \ Announcement Form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Facilitating the Activity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Activity Evaluation Forms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Self Assessment Sheet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Key Milestones and Deadlines</a:t>
            </a:r>
            <a:endParaRPr/>
          </a:p>
        </p:txBody>
      </p:sp>
      <p:sp>
        <p:nvSpPr>
          <p:cNvPr id="366" name="Google Shape;366;p27"/>
          <p:cNvSpPr txBox="1"/>
          <p:nvPr>
            <p:ph idx="1" type="body"/>
          </p:nvPr>
        </p:nvSpPr>
        <p:spPr>
          <a:xfrm>
            <a:off x="417767" y="1431529"/>
            <a:ext cx="2140681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September</a:t>
            </a:r>
            <a:endParaRPr/>
          </a:p>
        </p:txBody>
      </p:sp>
      <p:sp>
        <p:nvSpPr>
          <p:cNvPr id="367" name="Google Shape;367;p27"/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https://skillsusawashington.org/events/month/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68" name="Google Shape;368;p27"/>
          <p:cNvSpPr/>
          <p:nvPr/>
        </p:nvSpPr>
        <p:spPr>
          <a:xfrm>
            <a:off x="8320034" y="4632091"/>
            <a:ext cx="1717645" cy="7940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NLSC</a:t>
            </a:r>
            <a:endParaRPr/>
          </a:p>
        </p:txBody>
      </p:sp>
      <p:sp>
        <p:nvSpPr>
          <p:cNvPr id="369" name="Google Shape;369;p27"/>
          <p:cNvSpPr/>
          <p:nvPr/>
        </p:nvSpPr>
        <p:spPr>
          <a:xfrm>
            <a:off x="6471668" y="4641549"/>
            <a:ext cx="1717645" cy="7940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SLSC</a:t>
            </a:r>
            <a:endParaRPr/>
          </a:p>
        </p:txBody>
      </p:sp>
      <p:sp>
        <p:nvSpPr>
          <p:cNvPr id="370" name="Google Shape;370;p27"/>
          <p:cNvSpPr/>
          <p:nvPr/>
        </p:nvSpPr>
        <p:spPr>
          <a:xfrm>
            <a:off x="2587246" y="4632091"/>
            <a:ext cx="1717645" cy="7940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 Contests</a:t>
            </a:r>
            <a:endParaRPr/>
          </a:p>
        </p:txBody>
      </p:sp>
      <p:sp>
        <p:nvSpPr>
          <p:cNvPr id="371" name="Google Shape;371;p27"/>
          <p:cNvSpPr/>
          <p:nvPr/>
        </p:nvSpPr>
        <p:spPr>
          <a:xfrm>
            <a:off x="632428" y="1905776"/>
            <a:ext cx="1717645" cy="96380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 Advisors Meeting</a:t>
            </a:r>
            <a:endParaRPr/>
          </a:p>
        </p:txBody>
      </p:sp>
      <p:sp>
        <p:nvSpPr>
          <p:cNvPr id="372" name="Google Shape;372;p27"/>
          <p:cNvSpPr/>
          <p:nvPr/>
        </p:nvSpPr>
        <p:spPr>
          <a:xfrm>
            <a:off x="3260230" y="2896858"/>
            <a:ext cx="1717645" cy="96380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 Leadership Camp</a:t>
            </a:r>
            <a:endParaRPr/>
          </a:p>
        </p:txBody>
      </p:sp>
      <p:sp>
        <p:nvSpPr>
          <p:cNvPr id="373" name="Google Shape;373;p27"/>
          <p:cNvSpPr/>
          <p:nvPr/>
        </p:nvSpPr>
        <p:spPr>
          <a:xfrm>
            <a:off x="3260231" y="1882268"/>
            <a:ext cx="1717645" cy="96380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Fall Advisor Trainings</a:t>
            </a:r>
            <a:endParaRPr/>
          </a:p>
        </p:txBody>
      </p:sp>
      <p:sp>
        <p:nvSpPr>
          <p:cNvPr id="374" name="Google Shape;374;p27"/>
          <p:cNvSpPr/>
          <p:nvPr/>
        </p:nvSpPr>
        <p:spPr>
          <a:xfrm>
            <a:off x="5898930" y="2941613"/>
            <a:ext cx="1717645" cy="96380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Intent to Compete Deadline</a:t>
            </a:r>
            <a:endParaRPr/>
          </a:p>
        </p:txBody>
      </p:sp>
      <p:sp>
        <p:nvSpPr>
          <p:cNvPr id="375" name="Google Shape;375;p27"/>
          <p:cNvSpPr/>
          <p:nvPr/>
        </p:nvSpPr>
        <p:spPr>
          <a:xfrm>
            <a:off x="5898930" y="1905776"/>
            <a:ext cx="1717645" cy="96380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Intent to Host Deadline</a:t>
            </a:r>
            <a:endParaRPr/>
          </a:p>
        </p:txBody>
      </p:sp>
      <p:sp>
        <p:nvSpPr>
          <p:cNvPr id="376" name="Google Shape;376;p27"/>
          <p:cNvSpPr/>
          <p:nvPr/>
        </p:nvSpPr>
        <p:spPr>
          <a:xfrm>
            <a:off x="8320034" y="1905776"/>
            <a:ext cx="1717645" cy="96380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Registration Deadline</a:t>
            </a:r>
            <a:endParaRPr/>
          </a:p>
        </p:txBody>
      </p:sp>
      <p:sp>
        <p:nvSpPr>
          <p:cNvPr id="377" name="Google Shape;377;p27"/>
          <p:cNvSpPr txBox="1"/>
          <p:nvPr/>
        </p:nvSpPr>
        <p:spPr>
          <a:xfrm>
            <a:off x="3051856" y="1431530"/>
            <a:ext cx="2140681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October</a:t>
            </a:r>
            <a:endParaRPr/>
          </a:p>
        </p:txBody>
      </p:sp>
      <p:sp>
        <p:nvSpPr>
          <p:cNvPr id="378" name="Google Shape;378;p27"/>
          <p:cNvSpPr txBox="1"/>
          <p:nvPr/>
        </p:nvSpPr>
        <p:spPr>
          <a:xfrm>
            <a:off x="5685945" y="1503354"/>
            <a:ext cx="2140681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November</a:t>
            </a:r>
            <a:endParaRPr/>
          </a:p>
        </p:txBody>
      </p:sp>
      <p:sp>
        <p:nvSpPr>
          <p:cNvPr id="379" name="Google Shape;379;p27"/>
          <p:cNvSpPr txBox="1"/>
          <p:nvPr/>
        </p:nvSpPr>
        <p:spPr>
          <a:xfrm>
            <a:off x="8320035" y="1503354"/>
            <a:ext cx="1730524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December</a:t>
            </a:r>
            <a:endParaRPr/>
          </a:p>
        </p:txBody>
      </p:sp>
      <p:sp>
        <p:nvSpPr>
          <p:cNvPr id="380" name="Google Shape;380;p27"/>
          <p:cNvSpPr txBox="1"/>
          <p:nvPr/>
        </p:nvSpPr>
        <p:spPr>
          <a:xfrm>
            <a:off x="716613" y="4156270"/>
            <a:ext cx="1542990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January</a:t>
            </a:r>
            <a:endParaRPr/>
          </a:p>
        </p:txBody>
      </p:sp>
      <p:sp>
        <p:nvSpPr>
          <p:cNvPr id="381" name="Google Shape;381;p27"/>
          <p:cNvSpPr txBox="1"/>
          <p:nvPr/>
        </p:nvSpPr>
        <p:spPr>
          <a:xfrm>
            <a:off x="2704881" y="4142020"/>
            <a:ext cx="1618642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February</a:t>
            </a:r>
            <a:endParaRPr/>
          </a:p>
        </p:txBody>
      </p:sp>
      <p:sp>
        <p:nvSpPr>
          <p:cNvPr id="382" name="Google Shape;382;p27"/>
          <p:cNvSpPr txBox="1"/>
          <p:nvPr/>
        </p:nvSpPr>
        <p:spPr>
          <a:xfrm>
            <a:off x="4889377" y="4142020"/>
            <a:ext cx="1220735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March</a:t>
            </a:r>
            <a:endParaRPr/>
          </a:p>
        </p:txBody>
      </p:sp>
      <p:sp>
        <p:nvSpPr>
          <p:cNvPr id="383" name="Google Shape;383;p27"/>
          <p:cNvSpPr txBox="1"/>
          <p:nvPr/>
        </p:nvSpPr>
        <p:spPr>
          <a:xfrm>
            <a:off x="6816638" y="4142020"/>
            <a:ext cx="1027706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April</a:t>
            </a:r>
            <a:endParaRPr/>
          </a:p>
        </p:txBody>
      </p:sp>
      <p:sp>
        <p:nvSpPr>
          <p:cNvPr id="384" name="Google Shape;384;p27"/>
          <p:cNvSpPr txBox="1"/>
          <p:nvPr/>
        </p:nvSpPr>
        <p:spPr>
          <a:xfrm>
            <a:off x="8671444" y="4134072"/>
            <a:ext cx="1027706" cy="72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June</a:t>
            </a:r>
            <a:endParaRPr/>
          </a:p>
        </p:txBody>
      </p:sp>
      <p:sp>
        <p:nvSpPr>
          <p:cNvPr id="385" name="Google Shape;385;p27"/>
          <p:cNvSpPr/>
          <p:nvPr/>
        </p:nvSpPr>
        <p:spPr>
          <a:xfrm>
            <a:off x="629286" y="4624144"/>
            <a:ext cx="1717645" cy="7940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Technical Contests</a:t>
            </a:r>
            <a:endParaRPr/>
          </a:p>
        </p:txBody>
      </p:sp>
      <p:sp>
        <p:nvSpPr>
          <p:cNvPr id="386" name="Google Shape;386;p27"/>
          <p:cNvSpPr/>
          <p:nvPr/>
        </p:nvSpPr>
        <p:spPr>
          <a:xfrm>
            <a:off x="2587246" y="5486016"/>
            <a:ext cx="1717645" cy="7940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SLSC Invite List</a:t>
            </a:r>
            <a:endParaRPr/>
          </a:p>
        </p:txBody>
      </p:sp>
      <p:sp>
        <p:nvSpPr>
          <p:cNvPr id="387" name="Google Shape;387;p27"/>
          <p:cNvSpPr/>
          <p:nvPr/>
        </p:nvSpPr>
        <p:spPr>
          <a:xfrm>
            <a:off x="4565874" y="4621846"/>
            <a:ext cx="1717645" cy="79401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SLSC Registration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Integrating SkillsUSA Curriculum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/>
              <a:t>Aligning Curriculum with SkillsUSA Standards</a:t>
            </a:r>
            <a:endParaRPr/>
          </a:p>
        </p:txBody>
      </p:sp>
      <p:pic>
        <p:nvPicPr>
          <p:cNvPr id="398" name="Google Shape;3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8506" y="926139"/>
            <a:ext cx="4930180" cy="6867625"/>
          </a:xfrm>
          <a:prstGeom prst="rect">
            <a:avLst/>
          </a:prstGeom>
          <a:noFill/>
          <a:ln cap="flat" cmpd="sng" w="34925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9" name="Google Shape;39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906" y="1318747"/>
            <a:ext cx="3612886" cy="273006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0" name="Google Shape;40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0161" y="1869414"/>
            <a:ext cx="3806795" cy="457992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1" name="Google Shape;40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4157" y="5321098"/>
            <a:ext cx="4041635" cy="153690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2" name="Google Shape;402;p29"/>
          <p:cNvSpPr/>
          <p:nvPr/>
        </p:nvSpPr>
        <p:spPr>
          <a:xfrm flipH="1">
            <a:off x="9710822" y="2566254"/>
            <a:ext cx="2200589" cy="11114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OSPI Leadership Skills</a:t>
            </a: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111111" y="4099090"/>
            <a:ext cx="2200589" cy="111144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SkillsUSA Framework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/>
              <a:t>Embedding SkillsUSA Activities in Lesson Plans</a:t>
            </a:r>
            <a:endParaRPr/>
          </a:p>
        </p:txBody>
      </p:sp>
      <p:sp>
        <p:nvSpPr>
          <p:cNvPr id="409" name="Google Shape;409;p30"/>
          <p:cNvSpPr txBox="1"/>
          <p:nvPr>
            <p:ph idx="1" type="body"/>
          </p:nvPr>
        </p:nvSpPr>
        <p:spPr>
          <a:xfrm>
            <a:off x="682906" y="2347804"/>
            <a:ext cx="1726919" cy="2043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600"/>
              <a:buChar char="•"/>
            </a:pPr>
            <a:r>
              <a:rPr lang="en-US" sz="1600"/>
              <a:t>Verify against SkillsUSA standards and add to your Framework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Char char="•"/>
            </a:pPr>
            <a:r>
              <a:rPr lang="en-US" sz="1600"/>
              <a:t>Utilize Contests as Assessments</a:t>
            </a:r>
            <a:endParaRPr/>
          </a:p>
        </p:txBody>
      </p:sp>
      <p:sp>
        <p:nvSpPr>
          <p:cNvPr id="410" name="Google Shape;410;p30"/>
          <p:cNvSpPr/>
          <p:nvPr/>
        </p:nvSpPr>
        <p:spPr>
          <a:xfrm>
            <a:off x="682906" y="1528994"/>
            <a:ext cx="1582614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Technical Standards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0"/>
          <p:cNvSpPr/>
          <p:nvPr/>
        </p:nvSpPr>
        <p:spPr>
          <a:xfrm>
            <a:off x="2594565" y="1528994"/>
            <a:ext cx="1582614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Leadership Standards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0"/>
          <p:cNvSpPr/>
          <p:nvPr/>
        </p:nvSpPr>
        <p:spPr>
          <a:xfrm>
            <a:off x="4506225" y="1528994"/>
            <a:ext cx="1582614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Communication &amp; Presentations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0"/>
          <p:cNvSpPr/>
          <p:nvPr/>
        </p:nvSpPr>
        <p:spPr>
          <a:xfrm>
            <a:off x="6417885" y="1528994"/>
            <a:ext cx="1582614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Extended Learning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0"/>
          <p:cNvSpPr/>
          <p:nvPr/>
        </p:nvSpPr>
        <p:spPr>
          <a:xfrm>
            <a:off x="8329544" y="1528994"/>
            <a:ext cx="1582614" cy="61874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Fundraising &amp; Community Service</a:t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0"/>
          <p:cNvSpPr txBox="1"/>
          <p:nvPr/>
        </p:nvSpPr>
        <p:spPr>
          <a:xfrm>
            <a:off x="2522412" y="2347804"/>
            <a:ext cx="1726919" cy="2176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Verify against OSPI Leadership standards and add to your Framework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Utilize Contests as Assessments</a:t>
            </a:r>
            <a:endParaRPr/>
          </a:p>
        </p:txBody>
      </p:sp>
      <p:sp>
        <p:nvSpPr>
          <p:cNvPr id="416" name="Google Shape;416;p30"/>
          <p:cNvSpPr txBox="1"/>
          <p:nvPr/>
        </p:nvSpPr>
        <p:spPr>
          <a:xfrm>
            <a:off x="4434072" y="2347804"/>
            <a:ext cx="1726919" cy="395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Add to your Framework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Utilize SkillsUSA Curriculum (POWERRful) series</a:t>
            </a:r>
            <a:endParaRPr/>
          </a:p>
          <a:p>
            <a:pPr indent="-1270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33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0"/>
          <p:cNvSpPr txBox="1"/>
          <p:nvPr/>
        </p:nvSpPr>
        <p:spPr>
          <a:xfrm>
            <a:off x="6345732" y="2304493"/>
            <a:ext cx="1726919" cy="395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Add to your Framework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Add to your OSPI Program of 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Utilize SkillsUSA Program of Work Toolkit</a:t>
            </a:r>
            <a:endParaRPr/>
          </a:p>
        </p:txBody>
      </p:sp>
      <p:sp>
        <p:nvSpPr>
          <p:cNvPr id="418" name="Google Shape;418;p30"/>
          <p:cNvSpPr txBox="1"/>
          <p:nvPr/>
        </p:nvSpPr>
        <p:spPr>
          <a:xfrm>
            <a:off x="8257392" y="2304493"/>
            <a:ext cx="1726919" cy="395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Add to your Framework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Add to your OSPI Program of 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Utilize SkillsUSA Program of Work Toolkit</a:t>
            </a:r>
            <a:endParaRPr/>
          </a:p>
        </p:txBody>
      </p:sp>
      <p:sp>
        <p:nvSpPr>
          <p:cNvPr id="419" name="Google Shape;419;p30"/>
          <p:cNvSpPr/>
          <p:nvPr/>
        </p:nvSpPr>
        <p:spPr>
          <a:xfrm>
            <a:off x="616231" y="1457326"/>
            <a:ext cx="3704100" cy="3257550"/>
          </a:xfrm>
          <a:prstGeom prst="rect">
            <a:avLst/>
          </a:prstGeom>
          <a:noFill/>
          <a:ln cap="flat" cmpd="sng" w="254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Competition Embedded in Curriculum</a:t>
            </a:r>
            <a:endParaRPr/>
          </a:p>
        </p:txBody>
      </p:sp>
      <p:sp>
        <p:nvSpPr>
          <p:cNvPr id="420" name="Google Shape;420;p30"/>
          <p:cNvSpPr/>
          <p:nvPr/>
        </p:nvSpPr>
        <p:spPr>
          <a:xfrm>
            <a:off x="4420499" y="1457325"/>
            <a:ext cx="1790453" cy="3957747"/>
          </a:xfrm>
          <a:prstGeom prst="rect">
            <a:avLst/>
          </a:prstGeom>
          <a:noFill/>
          <a:ln cap="flat" cmpd="sng" w="254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SkillsUSA Curriculum</a:t>
            </a:r>
            <a:endParaRPr/>
          </a:p>
        </p:txBody>
      </p:sp>
      <p:sp>
        <p:nvSpPr>
          <p:cNvPr id="421" name="Google Shape;421;p30"/>
          <p:cNvSpPr/>
          <p:nvPr/>
        </p:nvSpPr>
        <p:spPr>
          <a:xfrm>
            <a:off x="6314015" y="1457325"/>
            <a:ext cx="3711884" cy="3957747"/>
          </a:xfrm>
          <a:prstGeom prst="rect">
            <a:avLst/>
          </a:prstGeom>
          <a:noFill/>
          <a:ln cap="flat" cmpd="sng" w="254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Extended Learning Activities</a:t>
            </a:r>
            <a:endParaRPr/>
          </a:p>
        </p:txBody>
      </p:sp>
      <p:sp>
        <p:nvSpPr>
          <p:cNvPr id="422" name="Google Shape;422;p30"/>
          <p:cNvSpPr txBox="1"/>
          <p:nvPr/>
        </p:nvSpPr>
        <p:spPr>
          <a:xfrm>
            <a:off x="925527" y="4786544"/>
            <a:ext cx="3193770" cy="1475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Leadership contests with Communication focus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300"/>
              <a:buFont typeface="Arial"/>
              <a:buNone/>
            </a:pPr>
            <a:r>
              <a:t/>
            </a:r>
            <a:endParaRPr b="1" i="0" sz="300" u="sng" cap="none" strike="noStrike">
              <a:solidFill>
                <a:srgbClr val="00336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Extemporaneous Speaking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Prepared Speech 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Job Interview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Job Skills Demo A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Contact Information</a:t>
            </a:r>
            <a:endParaRPr/>
          </a:p>
        </p:txBody>
      </p:sp>
      <p:sp>
        <p:nvSpPr>
          <p:cNvPr id="110" name="Google Shape;110;p4"/>
          <p:cNvSpPr txBox="1"/>
          <p:nvPr>
            <p:ph idx="1" type="body"/>
          </p:nvPr>
        </p:nvSpPr>
        <p:spPr>
          <a:xfrm>
            <a:off x="682900" y="1611075"/>
            <a:ext cx="9176400" cy="47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600">
                <a:solidFill>
                  <a:schemeClr val="dk1"/>
                </a:solidFill>
              </a:rPr>
              <a:t>Karmen Warner | </a:t>
            </a:r>
            <a:r>
              <a:rPr lang="en-US" sz="1600">
                <a:solidFill>
                  <a:schemeClr val="dk1"/>
                </a:solidFill>
              </a:rPr>
              <a:t>State Director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SkillsUSA Roll: </a:t>
            </a:r>
            <a:r>
              <a:rPr lang="en-US" sz="1600">
                <a:solidFill>
                  <a:schemeClr val="dk1"/>
                </a:solidFill>
              </a:rPr>
              <a:t>Oversight of all State Operations and Communication with Nationals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Email: </a:t>
            </a:r>
            <a:r>
              <a:rPr b="1" lang="en-US" sz="1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director@skillsusawashington.org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US" sz="1600">
                <a:solidFill>
                  <a:schemeClr val="dk1"/>
                </a:solidFill>
              </a:rPr>
              <a:t>Adam Scroggins |</a:t>
            </a:r>
            <a:r>
              <a:rPr lang="en-US" sz="1600">
                <a:solidFill>
                  <a:schemeClr val="dk1"/>
                </a:solidFill>
              </a:rPr>
              <a:t> Board Chair, Certified Trainer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Instructor: </a:t>
            </a:r>
            <a:r>
              <a:rPr lang="en-US" sz="1600">
                <a:solidFill>
                  <a:schemeClr val="dk1"/>
                </a:solidFill>
              </a:rPr>
              <a:t>Pierce County Skills Center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Teaches: </a:t>
            </a:r>
            <a:r>
              <a:rPr lang="en-US" sz="1600">
                <a:solidFill>
                  <a:schemeClr val="dk1"/>
                </a:solidFill>
              </a:rPr>
              <a:t>ITS &amp; Cyber Security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>
                <a:solidFill>
                  <a:schemeClr val="dk1"/>
                </a:solidFill>
              </a:rPr>
              <a:t>Email: </a:t>
            </a:r>
            <a:r>
              <a:rPr b="1" lang="en-US" sz="16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br>
              <a:rPr b="1" lang="en-US" sz="1600">
                <a:solidFill>
                  <a:schemeClr val="dk1"/>
                </a:solidFill>
              </a:rPr>
            </a:br>
            <a:br>
              <a:rPr b="1" lang="en-US" sz="1600">
                <a:solidFill>
                  <a:schemeClr val="dk1"/>
                </a:solidFill>
              </a:rPr>
            </a:br>
            <a:r>
              <a:rPr b="1" lang="en-US" sz="1600">
                <a:solidFill>
                  <a:schemeClr val="dk1"/>
                </a:solidFill>
              </a:rPr>
              <a:t>Courtney Burger | </a:t>
            </a:r>
            <a:r>
              <a:rPr lang="en-US" sz="1600">
                <a:solidFill>
                  <a:schemeClr val="dk1"/>
                </a:solidFill>
              </a:rPr>
              <a:t>Associate Director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SkillsUSA Roll</a:t>
            </a:r>
            <a:r>
              <a:rPr lang="en-US" sz="1600">
                <a:solidFill>
                  <a:schemeClr val="dk1"/>
                </a:solidFill>
              </a:rPr>
              <a:t>: Advisor and Student support</a:t>
            </a:r>
            <a:endParaRPr sz="1600">
              <a:solidFill>
                <a:schemeClr val="dk1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en-US" sz="1600">
                <a:solidFill>
                  <a:schemeClr val="dk1"/>
                </a:solidFill>
              </a:rPr>
              <a:t>Email: </a:t>
            </a:r>
            <a:r>
              <a:rPr b="1" lang="en-US" sz="16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courtney@skillsusawashington.org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152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6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Additional Curriculum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8" name="Google Shape;428;p31"/>
          <p:cNvSpPr txBox="1"/>
          <p:nvPr/>
        </p:nvSpPr>
        <p:spPr>
          <a:xfrm>
            <a:off x="5160835" y="-4207"/>
            <a:ext cx="7108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585787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https://www.skillsusa.org/shop/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29" name="Google Shape;42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696" y="1871430"/>
            <a:ext cx="1116566" cy="187866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1"/>
          <p:cNvSpPr txBox="1"/>
          <p:nvPr/>
        </p:nvSpPr>
        <p:spPr>
          <a:xfrm>
            <a:off x="721495" y="1497443"/>
            <a:ext cx="1116566" cy="37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Team Building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1"/>
          <p:cNvSpPr txBox="1"/>
          <p:nvPr/>
        </p:nvSpPr>
        <p:spPr>
          <a:xfrm>
            <a:off x="3386900" y="1497443"/>
            <a:ext cx="1173590" cy="37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Ice Breakers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9286" y="1871430"/>
            <a:ext cx="1175643" cy="18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5526" y="1888113"/>
            <a:ext cx="1245686" cy="182192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1"/>
          <p:cNvSpPr txBox="1"/>
          <p:nvPr/>
        </p:nvSpPr>
        <p:spPr>
          <a:xfrm>
            <a:off x="2029286" y="1514126"/>
            <a:ext cx="1173590" cy="37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Bellringers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31809" y="1891464"/>
            <a:ext cx="1245686" cy="183859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1"/>
          <p:cNvSpPr txBox="1"/>
          <p:nvPr/>
        </p:nvSpPr>
        <p:spPr>
          <a:xfrm>
            <a:off x="4831810" y="1517477"/>
            <a:ext cx="1245685" cy="37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Group Activities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1"/>
          <p:cNvSpPr txBox="1"/>
          <p:nvPr/>
        </p:nvSpPr>
        <p:spPr>
          <a:xfrm>
            <a:off x="728696" y="3991230"/>
            <a:ext cx="1109365" cy="402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Presentations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1"/>
          <p:cNvSpPr txBox="1"/>
          <p:nvPr/>
        </p:nvSpPr>
        <p:spPr>
          <a:xfrm>
            <a:off x="2279785" y="3991230"/>
            <a:ext cx="923091" cy="602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Meetings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31"/>
          <p:cNvPicPr preferRelativeResize="0"/>
          <p:nvPr/>
        </p:nvPicPr>
        <p:blipFill rotWithShape="1">
          <a:blip r:embed="rId8">
            <a:alphaModFix/>
          </a:blip>
          <a:srcRect b="15741" l="17977" r="6695" t="0"/>
          <a:stretch/>
        </p:blipFill>
        <p:spPr>
          <a:xfrm>
            <a:off x="728696" y="4292598"/>
            <a:ext cx="1109365" cy="170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72627" y="4238602"/>
            <a:ext cx="1400490" cy="170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1"/>
          <p:cNvPicPr preferRelativeResize="0"/>
          <p:nvPr/>
        </p:nvPicPr>
        <p:blipFill rotWithShape="1">
          <a:blip r:embed="rId10">
            <a:alphaModFix/>
          </a:blip>
          <a:srcRect b="0" l="11234" r="2991" t="0"/>
          <a:stretch/>
        </p:blipFill>
        <p:spPr>
          <a:xfrm>
            <a:off x="3410034" y="4279043"/>
            <a:ext cx="1353306" cy="1628086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1"/>
          <p:cNvSpPr txBox="1"/>
          <p:nvPr/>
        </p:nvSpPr>
        <p:spPr>
          <a:xfrm>
            <a:off x="3395526" y="3991230"/>
            <a:ext cx="1353307" cy="602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Parliamentary Procedure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1"/>
          <p:cNvSpPr txBox="1"/>
          <p:nvPr/>
        </p:nvSpPr>
        <p:spPr>
          <a:xfrm>
            <a:off x="4921905" y="3981744"/>
            <a:ext cx="1245684" cy="32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Communication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1"/>
          <p:cNvSpPr txBox="1"/>
          <p:nvPr/>
        </p:nvSpPr>
        <p:spPr>
          <a:xfrm>
            <a:off x="7704139" y="3914461"/>
            <a:ext cx="1011124" cy="32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Leadership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1"/>
          <p:cNvSpPr txBox="1"/>
          <p:nvPr/>
        </p:nvSpPr>
        <p:spPr>
          <a:xfrm>
            <a:off x="6506453" y="3917722"/>
            <a:ext cx="1011125" cy="32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Conflict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028413" y="4292598"/>
            <a:ext cx="940059" cy="153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79196" y="4340689"/>
            <a:ext cx="976808" cy="150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86229" y="4320804"/>
            <a:ext cx="1292342" cy="147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705167" y="4324304"/>
            <a:ext cx="1093021" cy="153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1"/>
          <p:cNvSpPr txBox="1"/>
          <p:nvPr/>
        </p:nvSpPr>
        <p:spPr>
          <a:xfrm>
            <a:off x="8972156" y="3845623"/>
            <a:ext cx="940059" cy="32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Critical Thinking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3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286229" y="1891464"/>
            <a:ext cx="1340695" cy="183859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1"/>
          <p:cNvSpPr txBox="1"/>
          <p:nvPr/>
        </p:nvSpPr>
        <p:spPr>
          <a:xfrm>
            <a:off x="6133278" y="1550550"/>
            <a:ext cx="1445293" cy="32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Decision Making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31"/>
          <p:cNvPicPr preferRelativeResize="0"/>
          <p:nvPr/>
        </p:nvPicPr>
        <p:blipFill rotWithShape="1">
          <a:blip r:embed="rId16">
            <a:alphaModFix/>
          </a:blip>
          <a:srcRect b="31682" l="4715" r="0" t="0"/>
          <a:stretch/>
        </p:blipFill>
        <p:spPr>
          <a:xfrm>
            <a:off x="7813486" y="1916574"/>
            <a:ext cx="2191024" cy="176263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1"/>
          <p:cNvSpPr txBox="1"/>
          <p:nvPr/>
        </p:nvSpPr>
        <p:spPr>
          <a:xfrm>
            <a:off x="7765133" y="1589715"/>
            <a:ext cx="2239377" cy="320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5485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SkillsUSA Framework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2"/>
          <p:cNvSpPr txBox="1"/>
          <p:nvPr>
            <p:ph type="title"/>
          </p:nvPr>
        </p:nvSpPr>
        <p:spPr>
          <a:xfrm>
            <a:off x="682906" y="365125"/>
            <a:ext cx="6425817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Resource Canvas </a:t>
            </a:r>
            <a:br>
              <a:rPr b="1" lang="en-US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PCSC SkillsUSA Chapter</a:t>
            </a:r>
            <a:endParaRPr/>
          </a:p>
        </p:txBody>
      </p:sp>
      <p:cxnSp>
        <p:nvCxnSpPr>
          <p:cNvPr id="460" name="Google Shape;460;p32"/>
          <p:cNvCxnSpPr/>
          <p:nvPr/>
        </p:nvCxnSpPr>
        <p:spPr>
          <a:xfrm flipH="1" rot="10800000">
            <a:off x="5004619" y="400460"/>
            <a:ext cx="6980543" cy="4127295"/>
          </a:xfrm>
          <a:prstGeom prst="straightConnector1">
            <a:avLst/>
          </a:prstGeom>
          <a:noFill/>
          <a:ln cap="flat" cmpd="sng" w="222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1" name="Google Shape;461;p32"/>
          <p:cNvSpPr txBox="1"/>
          <p:nvPr>
            <p:ph idx="1" type="body"/>
          </p:nvPr>
        </p:nvSpPr>
        <p:spPr>
          <a:xfrm>
            <a:off x="6965486" y="400460"/>
            <a:ext cx="5019676" cy="4774194"/>
          </a:xfrm>
          <a:prstGeom prst="rect">
            <a:avLst/>
          </a:prstGeom>
          <a:solidFill>
            <a:schemeClr val="lt1"/>
          </a:solidFill>
          <a:ln cap="flat" cmpd="sng" w="3175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PCSC SkillsUSA Canvas Page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SkillsUSA Basics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Kahoots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Program of Work Activity Planner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Framework Integration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Resume Workshops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Job Interview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Peer Interview Day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Employment Portfolio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POWERRful Speeches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Critical Thinking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Conflict Management in the Workplace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Difficult Conversations At Work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Customer Service Scenarios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800"/>
              <a:buChar char="•"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SkillsUSA Independent Contests</a:t>
            </a:r>
            <a:endParaRPr/>
          </a:p>
        </p:txBody>
      </p:sp>
      <p:sp>
        <p:nvSpPr>
          <p:cNvPr id="462" name="Google Shape;462;p32"/>
          <p:cNvSpPr txBox="1"/>
          <p:nvPr/>
        </p:nvSpPr>
        <p:spPr>
          <a:xfrm>
            <a:off x="576470" y="1421296"/>
            <a:ext cx="4433679" cy="4921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Develop a school wide PLC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Ask for time on Professional Development days to work in your PLCs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As a school we have agreed that every class will do these activities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Different teachers worked together to customize SkillsUSA curriculum to our needs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Placed in Canvas Modules that each teacher can load into Class Canvas Pages</a:t>
            </a:r>
            <a:endParaRPr/>
          </a:p>
        </p:txBody>
      </p:sp>
      <p:cxnSp>
        <p:nvCxnSpPr>
          <p:cNvPr id="463" name="Google Shape;463;p32"/>
          <p:cNvCxnSpPr/>
          <p:nvPr/>
        </p:nvCxnSpPr>
        <p:spPr>
          <a:xfrm flipH="1" rot="10800000">
            <a:off x="4852219" y="400460"/>
            <a:ext cx="2113267" cy="4127295"/>
          </a:xfrm>
          <a:prstGeom prst="straightConnector1">
            <a:avLst/>
          </a:prstGeom>
          <a:noFill/>
          <a:ln cap="flat" cmpd="sng" w="222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4" name="Google Shape;464;p32"/>
          <p:cNvCxnSpPr/>
          <p:nvPr/>
        </p:nvCxnSpPr>
        <p:spPr>
          <a:xfrm>
            <a:off x="5004619" y="4793226"/>
            <a:ext cx="1960867" cy="381428"/>
          </a:xfrm>
          <a:prstGeom prst="straightConnector1">
            <a:avLst/>
          </a:prstGeom>
          <a:noFill/>
          <a:ln cap="flat" cmpd="sng" w="222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Integrating Curriculum</a:t>
            </a:r>
            <a:endParaRPr/>
          </a:p>
        </p:txBody>
      </p:sp>
      <p:sp>
        <p:nvSpPr>
          <p:cNvPr id="470" name="Google Shape;470;p33"/>
          <p:cNvSpPr txBox="1"/>
          <p:nvPr>
            <p:ph idx="1" type="body"/>
          </p:nvPr>
        </p:nvSpPr>
        <p:spPr>
          <a:xfrm>
            <a:off x="812800" y="1770743"/>
            <a:ext cx="9303656" cy="4542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Identify what you are already doing well and label it SkillsUSA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Identify one or two pieces of curriculum to increase effectiveness of your program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Identify what contests you are willing\able to support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Empower students to explore SkillsUSA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Utilize contests as assessments in your classroom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Empower your Advisory Committees to take part in SkillsUSA activities and provide resources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4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Preparing for Competitions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Understanding Competition Levels</a:t>
            </a:r>
            <a:endParaRPr/>
          </a:p>
        </p:txBody>
      </p:sp>
      <p:sp>
        <p:nvSpPr>
          <p:cNvPr id="481" name="Google Shape;481;p35"/>
          <p:cNvSpPr txBox="1"/>
          <p:nvPr>
            <p:ph idx="1" type="body"/>
          </p:nvPr>
        </p:nvSpPr>
        <p:spPr>
          <a:xfrm>
            <a:off x="682906" y="1611087"/>
            <a:ext cx="9404523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SkillsUSA Washington is divided into three Divisions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Middle School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High School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Post Secondary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/>
              <a:t>Technical College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/>
              <a:t>State College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/>
              <a:t>University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"/>
          <p:cNvSpPr/>
          <p:nvPr/>
        </p:nvSpPr>
        <p:spPr>
          <a:xfrm>
            <a:off x="2110153" y="4297459"/>
            <a:ext cx="367323" cy="3231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Milestones</a:t>
            </a:r>
            <a:endParaRPr/>
          </a:p>
        </p:txBody>
      </p:sp>
      <p:sp>
        <p:nvSpPr>
          <p:cNvPr id="488" name="Google Shape;488;p36"/>
          <p:cNvSpPr txBox="1"/>
          <p:nvPr>
            <p:ph idx="1" type="body"/>
          </p:nvPr>
        </p:nvSpPr>
        <p:spPr>
          <a:xfrm>
            <a:off x="3446584" y="1533832"/>
            <a:ext cx="6775939" cy="4689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Identify areas of curriculum need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Connect with Regional Coordinator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Identification of contests your class can support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Attend the Fall Advisor Meetings</a:t>
            </a:r>
            <a:endParaRPr/>
          </a:p>
          <a:p>
            <a:pPr indent="-1841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Recruit SkillsUSA members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Hold a Class\School SkillsUSA Leadership event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Have students identify contests of interest </a:t>
            </a:r>
            <a:endParaRPr/>
          </a:p>
          <a:p>
            <a:pPr indent="-18192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10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Advisors announce interest for regional competitions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Host for regionals identified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Contest Preparation for students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Fundraising Activities to offset costs of Regional and State Events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Registration must be paid to compete in regionals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Regional competitions held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Must compete in regionals to qualify for State</a:t>
            </a: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1141045" y="2867891"/>
            <a:ext cx="2305538" cy="6643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endParaRPr/>
          </a:p>
        </p:txBody>
      </p:sp>
      <p:sp>
        <p:nvSpPr>
          <p:cNvPr id="490" name="Google Shape;490;p36"/>
          <p:cNvSpPr/>
          <p:nvPr/>
        </p:nvSpPr>
        <p:spPr>
          <a:xfrm>
            <a:off x="1148860" y="3855344"/>
            <a:ext cx="2305538" cy="467941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endParaRPr/>
          </a:p>
        </p:txBody>
      </p:sp>
      <p:sp>
        <p:nvSpPr>
          <p:cNvPr id="491" name="Google Shape;491;p36"/>
          <p:cNvSpPr/>
          <p:nvPr/>
        </p:nvSpPr>
        <p:spPr>
          <a:xfrm>
            <a:off x="1141047" y="4646430"/>
            <a:ext cx="2305538" cy="6643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endParaRPr/>
          </a:p>
        </p:txBody>
      </p:sp>
      <p:sp>
        <p:nvSpPr>
          <p:cNvPr id="492" name="Google Shape;492;p36"/>
          <p:cNvSpPr/>
          <p:nvPr/>
        </p:nvSpPr>
        <p:spPr>
          <a:xfrm>
            <a:off x="1141047" y="5633883"/>
            <a:ext cx="2305538" cy="556303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January – February </a:t>
            </a:r>
            <a:endParaRPr/>
          </a:p>
        </p:txBody>
      </p:sp>
      <p:sp>
        <p:nvSpPr>
          <p:cNvPr id="493" name="Google Shape;493;p36"/>
          <p:cNvSpPr/>
          <p:nvPr/>
        </p:nvSpPr>
        <p:spPr>
          <a:xfrm>
            <a:off x="2110154" y="3532198"/>
            <a:ext cx="367323" cy="28951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6"/>
          <p:cNvSpPr/>
          <p:nvPr/>
        </p:nvSpPr>
        <p:spPr>
          <a:xfrm>
            <a:off x="2117968" y="5310738"/>
            <a:ext cx="367323" cy="28951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6"/>
          <p:cNvSpPr/>
          <p:nvPr/>
        </p:nvSpPr>
        <p:spPr>
          <a:xfrm>
            <a:off x="1141045" y="1605838"/>
            <a:ext cx="2305538" cy="9099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September</a:t>
            </a:r>
            <a:endParaRPr/>
          </a:p>
        </p:txBody>
      </p:sp>
      <p:sp>
        <p:nvSpPr>
          <p:cNvPr id="496" name="Google Shape;496;p36"/>
          <p:cNvSpPr/>
          <p:nvPr/>
        </p:nvSpPr>
        <p:spPr>
          <a:xfrm>
            <a:off x="2117967" y="2515746"/>
            <a:ext cx="367323" cy="34897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Technical Standards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02" name="Google Shape;502;p37"/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https://mycareeressentials.org/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03" name="Google Shape;503;p37"/>
          <p:cNvSpPr txBox="1"/>
          <p:nvPr>
            <p:ph idx="1" type="body"/>
          </p:nvPr>
        </p:nvSpPr>
        <p:spPr>
          <a:xfrm>
            <a:off x="557981" y="1411956"/>
            <a:ext cx="9515167" cy="4915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Over 100 Technical, Leadership and Occupational contests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Comprehensive guidelines and criteria for competitions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Detailed descriptions of the competencies and skills required for each competition area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Ensure that students understand both the challenges of the competitions and the demands of their future careers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Aligned to Industry Certifications and Standards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Can be used to align to your course framework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Contest Descriptions can be found here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(Link)</a:t>
            </a:r>
            <a:endParaRPr/>
          </a:p>
        </p:txBody>
      </p:sp>
      <p:sp>
        <p:nvSpPr>
          <p:cNvPr id="504" name="Google Shape;504;p37"/>
          <p:cNvSpPr txBox="1"/>
          <p:nvPr/>
        </p:nvSpPr>
        <p:spPr>
          <a:xfrm>
            <a:off x="6071420" y="411291"/>
            <a:ext cx="61205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https://www.skillsusa.org/competitions/skillsusa-championships/categories-and-descriptions/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Tech Standards – What’s Included</a:t>
            </a:r>
            <a:endParaRPr/>
          </a:p>
        </p:txBody>
      </p:sp>
      <p:sp>
        <p:nvSpPr>
          <p:cNvPr id="510" name="Google Shape;510;p38"/>
          <p:cNvSpPr txBox="1"/>
          <p:nvPr>
            <p:ph idx="1" type="body"/>
          </p:nvPr>
        </p:nvSpPr>
        <p:spPr>
          <a:xfrm>
            <a:off x="574766" y="1419497"/>
            <a:ext cx="9518468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CLOTHING REQUIREMENT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ELIGIBILITY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EQUIPMENT AND MATERIALS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Supplied by host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Supplied by contestant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SCOPE OF THE CONTEST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Knowledge Performance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Skill Performance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Contest Guidelines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Standards and Competencies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944" y="1258459"/>
            <a:ext cx="3612886" cy="273006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2" name="Google Shape;51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8658" y="1815206"/>
            <a:ext cx="3612886" cy="434663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3" name="Google Shape;51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5944" y="5321099"/>
            <a:ext cx="3612886" cy="13738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State Only Tech Standards</a:t>
            </a:r>
            <a:endParaRPr/>
          </a:p>
        </p:txBody>
      </p:sp>
      <p:sp>
        <p:nvSpPr>
          <p:cNvPr id="519" name="Google Shape;519;p39"/>
          <p:cNvSpPr txBox="1"/>
          <p:nvPr/>
        </p:nvSpPr>
        <p:spPr>
          <a:xfrm>
            <a:off x="6072851" y="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https://skillsusawashington.org/competitions/state-only/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20" name="Google Shape;520;p39"/>
          <p:cNvSpPr txBox="1"/>
          <p:nvPr>
            <p:ph idx="1" type="body"/>
          </p:nvPr>
        </p:nvSpPr>
        <p:spPr>
          <a:xfrm>
            <a:off x="574766" y="1419497"/>
            <a:ext cx="4740184" cy="513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Contests that are only offered in Washington State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There is no opportunity to compete at a National Level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Designed with the help of local industry and advisory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Can only be found on the SkillsUSA Washington website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Char char="•"/>
            </a:pPr>
            <a:r>
              <a:rPr lang="en-US" sz="1400" u="sng">
                <a:solidFill>
                  <a:schemeClr val="hlink"/>
                </a:solidFill>
                <a:hlinkClick r:id="rId4"/>
              </a:rPr>
              <a:t>https://skillsusawashington.org/competitions/state-only/</a:t>
            </a:r>
            <a:r>
              <a:rPr lang="en-US" sz="1400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0330" y="1244360"/>
            <a:ext cx="4018967" cy="5248515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2" name="Google Shape;52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35863" y="2662022"/>
            <a:ext cx="2822539" cy="1791312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SkillsUSA Absorb</a:t>
            </a:r>
            <a:endParaRPr/>
          </a:p>
        </p:txBody>
      </p:sp>
      <p:sp>
        <p:nvSpPr>
          <p:cNvPr id="529" name="Google Shape;529;p40"/>
          <p:cNvSpPr txBox="1"/>
          <p:nvPr/>
        </p:nvSpPr>
        <p:spPr>
          <a:xfrm>
            <a:off x="6925795" y="1031920"/>
            <a:ext cx="32529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https://mycareeressentials.org/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530" name="Google Shape;53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4317" y="1473576"/>
            <a:ext cx="4984456" cy="5952719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1" name="Google Shape;53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336" y="1541944"/>
            <a:ext cx="5020367" cy="515796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2" name="Google Shape;532;p40"/>
          <p:cNvSpPr/>
          <p:nvPr/>
        </p:nvSpPr>
        <p:spPr>
          <a:xfrm rot="3566533">
            <a:off x="4135824" y="4190011"/>
            <a:ext cx="710897" cy="164537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/>
          </a:p>
        </p:txBody>
      </p:sp>
      <p:sp>
        <p:nvSpPr>
          <p:cNvPr id="116" name="Google Shape;116;p5"/>
          <p:cNvSpPr txBox="1"/>
          <p:nvPr>
            <p:ph idx="1" type="body"/>
          </p:nvPr>
        </p:nvSpPr>
        <p:spPr>
          <a:xfrm>
            <a:off x="682906" y="1611087"/>
            <a:ext cx="9404523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AutoNum type="arabicPeriod"/>
            </a:pPr>
            <a:r>
              <a:rPr lang="en-US"/>
              <a:t>Mapping Your Year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AutoNum type="arabicPeriod"/>
            </a:pPr>
            <a:r>
              <a:rPr lang="en-US"/>
              <a:t>Integrating Curriculum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AutoNum type="arabicPeriod"/>
            </a:pPr>
            <a:r>
              <a:rPr lang="en-US"/>
              <a:t>Competition Preparation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AutoNum type="arabicPeriod"/>
            </a:pPr>
            <a:r>
              <a:rPr lang="en-US"/>
              <a:t>Collaboration Strategies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AutoNum type="arabicPeriod"/>
            </a:pPr>
            <a:r>
              <a:rPr lang="en-US"/>
              <a:t>SkillsUSA Framework Mastery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AutoNum type="arabicPeriod"/>
            </a:pPr>
            <a:r>
              <a:rPr lang="en-US"/>
              <a:t>Q&amp;A and Discussion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Calibri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Competitions </a:t>
            </a:r>
            <a:endParaRPr/>
          </a:p>
        </p:txBody>
      </p:sp>
      <p:sp>
        <p:nvSpPr>
          <p:cNvPr id="538" name="Google Shape;538;p41"/>
          <p:cNvSpPr txBox="1"/>
          <p:nvPr>
            <p:ph idx="1" type="body"/>
          </p:nvPr>
        </p:nvSpPr>
        <p:spPr>
          <a:xfrm>
            <a:off x="682906" y="1885949"/>
            <a:ext cx="8159342" cy="4043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100+ Nationally recognized competitions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16 Career Clusters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Each Career Cluster has multiple competitions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39" name="Google Shape;53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308" y="3314700"/>
            <a:ext cx="6773291" cy="299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7292" y="3918068"/>
            <a:ext cx="1937001" cy="239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0298" y="1463897"/>
            <a:ext cx="1587606" cy="4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0490" y="3781573"/>
            <a:ext cx="815257" cy="7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96857" y="3109806"/>
            <a:ext cx="680402" cy="67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07642" y="1928911"/>
            <a:ext cx="1581476" cy="100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87358" y="4595562"/>
            <a:ext cx="1998299" cy="164890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1"/>
          <p:cNvSpPr/>
          <p:nvPr/>
        </p:nvSpPr>
        <p:spPr>
          <a:xfrm>
            <a:off x="6496644" y="5613888"/>
            <a:ext cx="1013942" cy="6305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1"/>
          <p:cNvSpPr/>
          <p:nvPr/>
        </p:nvSpPr>
        <p:spPr>
          <a:xfrm>
            <a:off x="7882915" y="1922968"/>
            <a:ext cx="1013942" cy="3512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Integrating Curriculum Overview</a:t>
            </a:r>
            <a:endParaRPr/>
          </a:p>
        </p:txBody>
      </p:sp>
      <p:sp>
        <p:nvSpPr>
          <p:cNvPr id="553" name="Google Shape;553;p42"/>
          <p:cNvSpPr txBox="1"/>
          <p:nvPr>
            <p:ph idx="1" type="body"/>
          </p:nvPr>
        </p:nvSpPr>
        <p:spPr>
          <a:xfrm>
            <a:off x="625230" y="1547447"/>
            <a:ext cx="9440985" cy="4629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Skills Competition as Assessments: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Framework Standards for Industry are built into the Technical Standards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Grade sheet \ assessments are already built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Supporting documents \ assessments for modules have been completed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Look at non-course contests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Job Skills Demo A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Job Interview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Audio Video Production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Grade Sheets</a:t>
            </a:r>
            <a:endParaRPr/>
          </a:p>
        </p:txBody>
      </p:sp>
      <p:pic>
        <p:nvPicPr>
          <p:cNvPr id="560" name="Google Shape;56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06" y="1535113"/>
            <a:ext cx="9250448" cy="4644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Use Materials Provided</a:t>
            </a:r>
            <a:endParaRPr/>
          </a:p>
        </p:txBody>
      </p:sp>
      <p:sp>
        <p:nvSpPr>
          <p:cNvPr id="566" name="Google Shape;566;p44"/>
          <p:cNvSpPr txBox="1"/>
          <p:nvPr>
            <p:ph idx="1" type="body"/>
          </p:nvPr>
        </p:nvSpPr>
        <p:spPr>
          <a:xfrm>
            <a:off x="682905" y="1492738"/>
            <a:ext cx="9336417" cy="476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Assessments for modules have been completed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Use Multiple stages of a contest to create multiple assessments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chemeClr val="dk1"/>
                </a:solidFill>
              </a:rPr>
              <a:t>Information Technology Services - Customer Service Module</a:t>
            </a:r>
            <a:endParaRPr u="sng">
              <a:solidFill>
                <a:schemeClr val="dk1"/>
              </a:solidFill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5"/>
          <p:cNvSpPr txBox="1"/>
          <p:nvPr>
            <p:ph type="title"/>
          </p:nvPr>
        </p:nvSpPr>
        <p:spPr>
          <a:xfrm>
            <a:off x="566785" y="360807"/>
            <a:ext cx="11531430" cy="11208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Information Technology Services Customer Service Module</a:t>
            </a:r>
            <a:endParaRPr/>
          </a:p>
        </p:txBody>
      </p:sp>
      <p:pic>
        <p:nvPicPr>
          <p:cNvPr id="572" name="Google Shape;57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168" y="1481652"/>
            <a:ext cx="6538883" cy="482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Existing Project (CSI)</a:t>
            </a:r>
            <a:endParaRPr/>
          </a:p>
        </p:txBody>
      </p:sp>
      <p:sp>
        <p:nvSpPr>
          <p:cNvPr id="578" name="Google Shape;578;p46"/>
          <p:cNvSpPr txBox="1"/>
          <p:nvPr>
            <p:ph idx="1" type="body"/>
          </p:nvPr>
        </p:nvSpPr>
        <p:spPr>
          <a:xfrm>
            <a:off x="581297" y="1407318"/>
            <a:ext cx="9490166" cy="153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 sz="2400">
                <a:latin typeface="Georgia"/>
                <a:ea typeface="Georgia"/>
                <a:cs typeface="Georgia"/>
                <a:sym typeface="Georgia"/>
              </a:rPr>
              <a:t>Don’t reinvent the wheel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Contact your regional coordinator for example projects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Utilize National Rubric\scoresheets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latin typeface="Georgia"/>
              <a:ea typeface="Georgia"/>
              <a:cs typeface="Georgia"/>
              <a:sym typeface="Georgia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79" name="Google Shape;5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06" y="2603120"/>
            <a:ext cx="3527688" cy="389523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0" name="Google Shape;58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2203" y="2603120"/>
            <a:ext cx="2935711" cy="389523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1" name="Google Shape;58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9523" y="2307028"/>
            <a:ext cx="1782133" cy="2046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2" name="Google Shape;582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49523" y="4751047"/>
            <a:ext cx="2134111" cy="193903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3" name="Google Shape;583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56974" y="3239601"/>
            <a:ext cx="2343836" cy="207398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Integrating Curriculum (Telecom)</a:t>
            </a:r>
            <a:endParaRPr/>
          </a:p>
        </p:txBody>
      </p:sp>
      <p:sp>
        <p:nvSpPr>
          <p:cNvPr id="589" name="Google Shape;589;p47"/>
          <p:cNvSpPr txBox="1"/>
          <p:nvPr>
            <p:ph idx="1" type="body"/>
          </p:nvPr>
        </p:nvSpPr>
        <p:spPr>
          <a:xfrm>
            <a:off x="502920" y="1654629"/>
            <a:ext cx="4963816" cy="4659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Formative Assessments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Define hardware labels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Make Jumper Cables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Make Coaxial Cable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Punch down Assessment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1000"/>
              <a:buNone/>
            </a:pPr>
            <a:r>
              <a:t/>
            </a:r>
            <a:endParaRPr sz="1000">
              <a:solidFill>
                <a:srgbClr val="1F386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Summative Assessments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Install serviceable  connections between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Room Rewiring Project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solidFill>
                <a:srgbClr val="1F386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solidFill>
                <a:srgbClr val="1F386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90" name="Google Shape;59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5401" y="1144399"/>
            <a:ext cx="5368412" cy="1887603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1" name="Google Shape;59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7938" y="5878211"/>
            <a:ext cx="5368412" cy="871006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2" name="Google Shape;592;p47"/>
          <p:cNvSpPr/>
          <p:nvPr/>
        </p:nvSpPr>
        <p:spPr>
          <a:xfrm rot="3980110">
            <a:off x="9935338" y="399602"/>
            <a:ext cx="449731" cy="117003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7"/>
          <p:cNvSpPr/>
          <p:nvPr/>
        </p:nvSpPr>
        <p:spPr>
          <a:xfrm rot="1863068">
            <a:off x="8707689" y="379409"/>
            <a:ext cx="449731" cy="66299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2942" y="4609939"/>
            <a:ext cx="5368412" cy="1301946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5" name="Google Shape;595;p47"/>
          <p:cNvSpPr/>
          <p:nvPr/>
        </p:nvSpPr>
        <p:spPr>
          <a:xfrm rot="632977">
            <a:off x="10369077" y="949128"/>
            <a:ext cx="449731" cy="451473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2220" y="2368781"/>
            <a:ext cx="5368412" cy="2250233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7" name="Google Shape;597;p47"/>
          <p:cNvSpPr/>
          <p:nvPr/>
        </p:nvSpPr>
        <p:spPr>
          <a:xfrm rot="1674599">
            <a:off x="10340588" y="616105"/>
            <a:ext cx="449731" cy="198313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47"/>
          <p:cNvSpPr txBox="1"/>
          <p:nvPr/>
        </p:nvSpPr>
        <p:spPr>
          <a:xfrm>
            <a:off x="10235380" y="192175"/>
            <a:ext cx="1883438" cy="103694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Add to Program Framework</a:t>
            </a:r>
            <a:endParaRPr/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Contests in Curriculum Example</a:t>
            </a:r>
            <a:endParaRPr/>
          </a:p>
        </p:txBody>
      </p:sp>
      <p:sp>
        <p:nvSpPr>
          <p:cNvPr id="604" name="Google Shape;604;p48"/>
          <p:cNvSpPr/>
          <p:nvPr/>
        </p:nvSpPr>
        <p:spPr>
          <a:xfrm>
            <a:off x="3147590" y="5023410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Telecommunications Cabling</a:t>
            </a:r>
            <a:endParaRPr/>
          </a:p>
        </p:txBody>
      </p:sp>
      <p:sp>
        <p:nvSpPr>
          <p:cNvPr id="605" name="Google Shape;605;p48"/>
          <p:cNvSpPr/>
          <p:nvPr/>
        </p:nvSpPr>
        <p:spPr>
          <a:xfrm>
            <a:off x="3147590" y="3683280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Information Technology Services</a:t>
            </a:r>
            <a:endParaRPr/>
          </a:p>
        </p:txBody>
      </p:sp>
      <p:sp>
        <p:nvSpPr>
          <p:cNvPr id="606" name="Google Shape;606;p48"/>
          <p:cNvSpPr/>
          <p:nvPr/>
        </p:nvSpPr>
        <p:spPr>
          <a:xfrm>
            <a:off x="3147588" y="4353345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Internet of Things Smart Home Install</a:t>
            </a:r>
            <a:endParaRPr/>
          </a:p>
        </p:txBody>
      </p:sp>
      <p:sp>
        <p:nvSpPr>
          <p:cNvPr id="607" name="Google Shape;607;p48"/>
          <p:cNvSpPr/>
          <p:nvPr/>
        </p:nvSpPr>
        <p:spPr>
          <a:xfrm>
            <a:off x="3147589" y="3029979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Cybersecurity</a:t>
            </a:r>
            <a:endParaRPr/>
          </a:p>
        </p:txBody>
      </p:sp>
      <p:sp>
        <p:nvSpPr>
          <p:cNvPr id="608" name="Google Shape;608;p48"/>
          <p:cNvSpPr/>
          <p:nvPr/>
        </p:nvSpPr>
        <p:spPr>
          <a:xfrm>
            <a:off x="3147590" y="2359914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Computer Maintenance </a:t>
            </a:r>
            <a:endParaRPr/>
          </a:p>
        </p:txBody>
      </p:sp>
      <p:sp>
        <p:nvSpPr>
          <p:cNvPr id="609" name="Google Shape;609;p48"/>
          <p:cNvSpPr/>
          <p:nvPr/>
        </p:nvSpPr>
        <p:spPr>
          <a:xfrm>
            <a:off x="5677804" y="3683280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Job Skills Demo A</a:t>
            </a:r>
            <a:endParaRPr/>
          </a:p>
        </p:txBody>
      </p:sp>
      <p:sp>
        <p:nvSpPr>
          <p:cNvPr id="610" name="Google Shape;610;p48"/>
          <p:cNvSpPr/>
          <p:nvPr/>
        </p:nvSpPr>
        <p:spPr>
          <a:xfrm>
            <a:off x="5677804" y="4989882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Prepared Speech </a:t>
            </a:r>
            <a:endParaRPr/>
          </a:p>
        </p:txBody>
      </p:sp>
      <p:sp>
        <p:nvSpPr>
          <p:cNvPr id="611" name="Google Shape;611;p48"/>
          <p:cNvSpPr/>
          <p:nvPr/>
        </p:nvSpPr>
        <p:spPr>
          <a:xfrm>
            <a:off x="5677804" y="2359914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Extemporaneous Speaking </a:t>
            </a:r>
            <a:endParaRPr/>
          </a:p>
        </p:txBody>
      </p:sp>
      <p:sp>
        <p:nvSpPr>
          <p:cNvPr id="612" name="Google Shape;612;p48"/>
          <p:cNvSpPr/>
          <p:nvPr/>
        </p:nvSpPr>
        <p:spPr>
          <a:xfrm>
            <a:off x="5677804" y="3029979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Job Interview</a:t>
            </a:r>
            <a:endParaRPr/>
          </a:p>
        </p:txBody>
      </p:sp>
      <p:sp>
        <p:nvSpPr>
          <p:cNvPr id="613" name="Google Shape;613;p48"/>
          <p:cNvSpPr/>
          <p:nvPr/>
        </p:nvSpPr>
        <p:spPr>
          <a:xfrm>
            <a:off x="5677804" y="4336581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Pin Design</a:t>
            </a:r>
            <a:endParaRPr/>
          </a:p>
        </p:txBody>
      </p:sp>
      <p:sp>
        <p:nvSpPr>
          <p:cNvPr id="614" name="Google Shape;614;p48"/>
          <p:cNvSpPr/>
          <p:nvPr/>
        </p:nvSpPr>
        <p:spPr>
          <a:xfrm>
            <a:off x="8045209" y="3029426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T-Shirt Design</a:t>
            </a:r>
            <a:endParaRPr/>
          </a:p>
        </p:txBody>
      </p:sp>
      <p:sp>
        <p:nvSpPr>
          <p:cNvPr id="615" name="Google Shape;615;p48"/>
          <p:cNvSpPr/>
          <p:nvPr/>
        </p:nvSpPr>
        <p:spPr>
          <a:xfrm>
            <a:off x="8045209" y="5007927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National Pin &amp; T-Shirt Design</a:t>
            </a:r>
            <a:endParaRPr/>
          </a:p>
        </p:txBody>
      </p:sp>
      <p:sp>
        <p:nvSpPr>
          <p:cNvPr id="616" name="Google Shape;616;p48"/>
          <p:cNvSpPr/>
          <p:nvPr/>
        </p:nvSpPr>
        <p:spPr>
          <a:xfrm>
            <a:off x="8045209" y="2359914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Related Technical Math</a:t>
            </a:r>
            <a:endParaRPr/>
          </a:p>
        </p:txBody>
      </p:sp>
      <p:sp>
        <p:nvSpPr>
          <p:cNvPr id="617" name="Google Shape;617;p48"/>
          <p:cNvSpPr/>
          <p:nvPr/>
        </p:nvSpPr>
        <p:spPr>
          <a:xfrm>
            <a:off x="5677804" y="5643181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Quiz Bowl</a:t>
            </a:r>
            <a:endParaRPr/>
          </a:p>
        </p:txBody>
      </p:sp>
      <p:sp>
        <p:nvSpPr>
          <p:cNvPr id="618" name="Google Shape;618;p48"/>
          <p:cNvSpPr/>
          <p:nvPr/>
        </p:nvSpPr>
        <p:spPr>
          <a:xfrm>
            <a:off x="724181" y="3683280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Customer Service</a:t>
            </a:r>
            <a:endParaRPr/>
          </a:p>
        </p:txBody>
      </p:sp>
      <p:sp>
        <p:nvSpPr>
          <p:cNvPr id="619" name="Google Shape;619;p48"/>
          <p:cNvSpPr/>
          <p:nvPr/>
        </p:nvSpPr>
        <p:spPr>
          <a:xfrm>
            <a:off x="724181" y="4353345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Occupational Health and Safety</a:t>
            </a:r>
            <a:endParaRPr/>
          </a:p>
        </p:txBody>
      </p:sp>
      <p:sp>
        <p:nvSpPr>
          <p:cNvPr id="620" name="Google Shape;620;p48"/>
          <p:cNvSpPr/>
          <p:nvPr/>
        </p:nvSpPr>
        <p:spPr>
          <a:xfrm>
            <a:off x="724181" y="2359914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Career Pathways Showcase</a:t>
            </a:r>
            <a:endParaRPr/>
          </a:p>
        </p:txBody>
      </p:sp>
      <p:sp>
        <p:nvSpPr>
          <p:cNvPr id="621" name="Google Shape;621;p48"/>
          <p:cNvSpPr/>
          <p:nvPr/>
        </p:nvSpPr>
        <p:spPr>
          <a:xfrm>
            <a:off x="724181" y="3029979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Service</a:t>
            </a:r>
            <a:endParaRPr/>
          </a:p>
        </p:txBody>
      </p:sp>
      <p:sp>
        <p:nvSpPr>
          <p:cNvPr id="622" name="Google Shape;622;p48"/>
          <p:cNvSpPr/>
          <p:nvPr/>
        </p:nvSpPr>
        <p:spPr>
          <a:xfrm>
            <a:off x="8045209" y="4344352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CareerSafe Video</a:t>
            </a:r>
            <a:endParaRPr/>
          </a:p>
        </p:txBody>
      </p:sp>
      <p:cxnSp>
        <p:nvCxnSpPr>
          <p:cNvPr id="623" name="Google Shape;623;p48"/>
          <p:cNvCxnSpPr/>
          <p:nvPr/>
        </p:nvCxnSpPr>
        <p:spPr>
          <a:xfrm>
            <a:off x="2857500" y="2359914"/>
            <a:ext cx="0" cy="345668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4" name="Google Shape;624;p48"/>
          <p:cNvCxnSpPr/>
          <p:nvPr/>
        </p:nvCxnSpPr>
        <p:spPr>
          <a:xfrm>
            <a:off x="5397500" y="2359914"/>
            <a:ext cx="0" cy="381475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25" name="Google Shape;625;p48"/>
          <p:cNvSpPr txBox="1"/>
          <p:nvPr>
            <p:ph idx="1" type="body"/>
          </p:nvPr>
        </p:nvSpPr>
        <p:spPr>
          <a:xfrm>
            <a:off x="549676" y="1978618"/>
            <a:ext cx="2273300" cy="29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None/>
            </a:pPr>
            <a:r>
              <a:rPr lang="en-US" sz="1400">
                <a:latin typeface="Georgia"/>
                <a:ea typeface="Georgia"/>
                <a:cs typeface="Georgia"/>
                <a:sym typeface="Georgia"/>
              </a:rPr>
              <a:t>Occupational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None/>
            </a:pPr>
            <a:r>
              <a:t/>
            </a:r>
            <a:endParaRPr sz="1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6" name="Google Shape;626;p48"/>
          <p:cNvSpPr txBox="1"/>
          <p:nvPr/>
        </p:nvSpPr>
        <p:spPr>
          <a:xfrm>
            <a:off x="2857500" y="1978618"/>
            <a:ext cx="2540000" cy="29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Technical</a:t>
            </a:r>
            <a:endParaRPr/>
          </a:p>
          <a:p>
            <a:pPr indent="-1397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7" name="Google Shape;627;p48"/>
          <p:cNvSpPr txBox="1"/>
          <p:nvPr/>
        </p:nvSpPr>
        <p:spPr>
          <a:xfrm>
            <a:off x="5425953" y="1978617"/>
            <a:ext cx="4632443" cy="29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Leadership</a:t>
            </a:r>
            <a:endParaRPr/>
          </a:p>
          <a:p>
            <a:pPr indent="-1397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8" name="Google Shape;628;p48"/>
          <p:cNvSpPr/>
          <p:nvPr/>
        </p:nvSpPr>
        <p:spPr>
          <a:xfrm>
            <a:off x="8045208" y="5643181"/>
            <a:ext cx="1924291" cy="49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45454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Sate Pin &amp; T-Shirt Design</a:t>
            </a:r>
            <a:endParaRPr/>
          </a:p>
        </p:txBody>
      </p:sp>
      <p:sp>
        <p:nvSpPr>
          <p:cNvPr id="629" name="Google Shape;629;p48"/>
          <p:cNvSpPr txBox="1"/>
          <p:nvPr/>
        </p:nvSpPr>
        <p:spPr>
          <a:xfrm>
            <a:off x="8045209" y="4002787"/>
            <a:ext cx="1924291" cy="29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Other</a:t>
            </a:r>
            <a:endParaRPr/>
          </a:p>
          <a:p>
            <a:pPr indent="-1397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0" name="Google Shape;630;p48"/>
          <p:cNvSpPr txBox="1"/>
          <p:nvPr/>
        </p:nvSpPr>
        <p:spPr>
          <a:xfrm>
            <a:off x="665843" y="1411794"/>
            <a:ext cx="9303656" cy="426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Contests Supported by an IT class that are incorporated into the class curriculum</a:t>
            </a:r>
            <a:endParaRPr/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1" name="Google Shape;631;p48"/>
          <p:cNvSpPr txBox="1"/>
          <p:nvPr/>
        </p:nvSpPr>
        <p:spPr>
          <a:xfrm>
            <a:off x="629452" y="6041033"/>
            <a:ext cx="4018747" cy="29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* No Student has competed but is supported</a:t>
            </a:r>
            <a:endParaRPr/>
          </a:p>
          <a:p>
            <a:pPr indent="-13462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3462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Dress Code</a:t>
            </a:r>
            <a:endParaRPr/>
          </a:p>
        </p:txBody>
      </p:sp>
      <p:sp>
        <p:nvSpPr>
          <p:cNvPr id="637" name="Google Shape;637;p49"/>
          <p:cNvSpPr txBox="1"/>
          <p:nvPr>
            <p:ph idx="1" type="body"/>
          </p:nvPr>
        </p:nvSpPr>
        <p:spPr>
          <a:xfrm>
            <a:off x="566056" y="1415143"/>
            <a:ext cx="9570721" cy="512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For a Regional level Washington state believes in not setting barriers for students</a:t>
            </a:r>
            <a:endParaRPr/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Students should be dressed for an interview or in Industry appropriate clothing</a:t>
            </a:r>
            <a:endParaRPr/>
          </a:p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For National competitions students must follow the dress code stated in the Technical Standards for the competition they are competing in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New or growing chapters contact Karmen or Adam for information on how to access grants to purchase SkillsUSA materials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0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Collaboration with Regional Teams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How to Stay in the know</a:t>
            </a:r>
            <a:endParaRPr/>
          </a:p>
        </p:txBody>
      </p:sp>
      <p:sp>
        <p:nvSpPr>
          <p:cNvPr id="122" name="Google Shape;122;p6"/>
          <p:cNvSpPr txBox="1"/>
          <p:nvPr>
            <p:ph idx="1" type="body"/>
          </p:nvPr>
        </p:nvSpPr>
        <p:spPr>
          <a:xfrm>
            <a:off x="682906" y="1611087"/>
            <a:ext cx="9395159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/>
              <a:t>Join the Mailing List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3"/>
              </a:rPr>
              <a:t>Click to join</a:t>
            </a:r>
            <a:r>
              <a:rPr lang="en-US" sz="2000"/>
              <a:t> 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5821" y="2753031"/>
            <a:ext cx="3569328" cy="356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5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Region Coordinators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48" name="Google Shape;648;p51"/>
          <p:cNvSpPr txBox="1"/>
          <p:nvPr>
            <p:ph idx="1" type="body"/>
          </p:nvPr>
        </p:nvSpPr>
        <p:spPr>
          <a:xfrm>
            <a:off x="682907" y="1459257"/>
            <a:ext cx="3849764" cy="4883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AutoNum type="arabicPeriod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Southwest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Nathan Younger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Ray Nelson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AutoNum type="arabicPeriod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Olympic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Megan Ritchie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Tyler Renz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AutoNum type="arabicPeriod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Puget Sound South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Gary Milbradt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Adam Scroggins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AutoNum type="arabicPeriod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Central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Lauren Thomas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Todd Smith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AutoNum type="arabicPeriod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Eastern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Dan Parker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Jessa Nocis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Terry </a:t>
            </a: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Yeigh</a:t>
            </a:r>
            <a:endParaRPr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Brandon McDaniel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Calibri"/>
              <a:buAutoNum type="arabicPeriod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Puget Sound North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Mary Rawlins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Teri Bravomejia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9" name="Google Shape;649;p51"/>
          <p:cNvSpPr txBox="1"/>
          <p:nvPr/>
        </p:nvSpPr>
        <p:spPr>
          <a:xfrm>
            <a:off x="6436208" y="-85685"/>
            <a:ext cx="586394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https://www.google.com/maps/d/viewer?mid=1pvPZ3YY9i_0Iiy7DmmC_qhGo73o8HWo&amp;femb=1&amp;ll=47.22111315185178%2C-120.5355055703125&amp;z=7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650" name="Google Shape;650;p51"/>
          <p:cNvGrpSpPr/>
          <p:nvPr/>
        </p:nvGrpSpPr>
        <p:grpSpPr>
          <a:xfrm>
            <a:off x="4788311" y="1459257"/>
            <a:ext cx="5402976" cy="3394409"/>
            <a:chOff x="4161294" y="1501176"/>
            <a:chExt cx="6069321" cy="3855648"/>
          </a:xfrm>
        </p:grpSpPr>
        <p:pic>
          <p:nvPicPr>
            <p:cNvPr id="651" name="Google Shape;651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61294" y="1501176"/>
              <a:ext cx="6069321" cy="3855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51"/>
            <p:cNvSpPr/>
            <p:nvPr/>
          </p:nvSpPr>
          <p:spPr>
            <a:xfrm>
              <a:off x="6012425" y="4480874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53" name="Google Shape;653;p51"/>
            <p:cNvSpPr/>
            <p:nvPr/>
          </p:nvSpPr>
          <p:spPr>
            <a:xfrm>
              <a:off x="4967296" y="2933171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54" name="Google Shape;654;p51"/>
            <p:cNvSpPr/>
            <p:nvPr/>
          </p:nvSpPr>
          <p:spPr>
            <a:xfrm>
              <a:off x="6012425" y="2048269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655" name="Google Shape;655;p51"/>
            <p:cNvSpPr/>
            <p:nvPr/>
          </p:nvSpPr>
          <p:spPr>
            <a:xfrm>
              <a:off x="7195954" y="2719142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56" name="Google Shape;656;p51"/>
            <p:cNvSpPr/>
            <p:nvPr/>
          </p:nvSpPr>
          <p:spPr>
            <a:xfrm>
              <a:off x="8942439" y="3023242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57" name="Google Shape;657;p51"/>
            <p:cNvSpPr/>
            <p:nvPr/>
          </p:nvSpPr>
          <p:spPr>
            <a:xfrm>
              <a:off x="6012425" y="3437953"/>
              <a:ext cx="383458" cy="414711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rgbClr val="45454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sp>
        <p:nvSpPr>
          <p:cNvPr id="658" name="Google Shape;658;p51"/>
          <p:cNvSpPr txBox="1"/>
          <p:nvPr/>
        </p:nvSpPr>
        <p:spPr>
          <a:xfrm>
            <a:off x="4237703" y="5177764"/>
            <a:ext cx="5869858" cy="963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Email: </a:t>
            </a:r>
            <a:r>
              <a:rPr b="0" i="0" lang="en-US" sz="2000" u="sng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“Region name”@Skillsusawashington.org</a:t>
            </a:r>
            <a:endParaRPr b="0" i="0" sz="2000" u="non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e.g. </a:t>
            </a:r>
            <a:r>
              <a:rPr b="0" i="0" lang="en-US" sz="2000" u="sng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r>
              <a:rPr b="0" i="0" lang="en-US" sz="2000" u="non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Region Contacts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4" name="Google Shape;664;p52"/>
          <p:cNvSpPr txBox="1"/>
          <p:nvPr/>
        </p:nvSpPr>
        <p:spPr>
          <a:xfrm>
            <a:off x="561975" y="1416765"/>
            <a:ext cx="9572625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Region: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Central@skillsusawashington.org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Eastern Region: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Eastern@skillsusawashington.org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Olympic Region: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Olympic@skillsusawashington.org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Region: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Southwest@skillsusawashington.org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 North Region: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Pugetsoundnorth@skillsusawashington.org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 South Region: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Karmen Warner: </a:t>
            </a:r>
            <a:r>
              <a:rPr lang="en-US" sz="2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director@skillsusawashington.org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Courtney </a:t>
            </a: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Burger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courtney@skillsusawashington.org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Nationals Customer Care: </a:t>
            </a:r>
            <a:r>
              <a:rPr b="0" i="0" lang="en-US" sz="2800" u="sng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customercare@skillsusa.org</a:t>
            </a:r>
            <a:r>
              <a:rPr b="0" i="0" lang="en-US" sz="2800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3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Leveraging Regional Resources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0" name="Google Shape;670;p53"/>
          <p:cNvSpPr txBox="1"/>
          <p:nvPr>
            <p:ph idx="1" type="body"/>
          </p:nvPr>
        </p:nvSpPr>
        <p:spPr>
          <a:xfrm>
            <a:off x="596536" y="1436914"/>
            <a:ext cx="9492344" cy="5111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Don’t reinvent the wheel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Identify who has run the competition in the past and ask for 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advice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Contact neighboring regions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Ask how they are going to run the competition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Ask to attend\participate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Ask to observe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Utilize SkillsUSA provided Materials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Integrate competition modules as assessments in class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Flip the responsibility for SkillsUSA onto your student leadership team</a:t>
            </a:r>
            <a:endParaRPr/>
          </a:p>
          <a:p>
            <a:pPr indent="0" lvl="0" marL="11906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Communication</a:t>
            </a:r>
            <a:endParaRPr/>
          </a:p>
        </p:txBody>
      </p:sp>
      <p:sp>
        <p:nvSpPr>
          <p:cNvPr id="676" name="Google Shape;676;p54"/>
          <p:cNvSpPr txBox="1"/>
          <p:nvPr>
            <p:ph idx="1" type="body"/>
          </p:nvPr>
        </p:nvSpPr>
        <p:spPr>
          <a:xfrm>
            <a:off x="600890" y="1432561"/>
            <a:ext cx="9527179" cy="513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September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Add yourself to the Mailing List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Attend Fall Advisors Meeting</a:t>
            </a:r>
            <a:endParaRPr/>
          </a:p>
          <a:p>
            <a:pPr indent="-2349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800"/>
              <a:buNone/>
            </a:pPr>
            <a:r>
              <a:t/>
            </a:r>
            <a:endParaRPr sz="8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October and November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Attend Advisor Training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Notify the Region Representative of your interest to compete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800"/>
              <a:buNone/>
            </a:pPr>
            <a:r>
              <a:t/>
            </a:r>
            <a:endParaRPr sz="8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November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Solicit advice\support from other region advisers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Integrate the competitions in your classroom</a:t>
            </a:r>
            <a:endParaRPr/>
          </a:p>
          <a:p>
            <a:pPr indent="-2349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800"/>
              <a:buNone/>
            </a:pPr>
            <a:r>
              <a:t/>
            </a:r>
            <a:endParaRPr sz="8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December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Register to Compete</a:t>
            </a:r>
            <a:endParaRPr/>
          </a:p>
          <a:p>
            <a:pPr indent="-2349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800"/>
              <a:buNone/>
            </a:pPr>
            <a:r>
              <a:t/>
            </a:r>
            <a:endParaRPr sz="80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January – February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Compete In Regional Competitions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5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Enhancing Your SkillsUSA Programs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6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Evaluate Your Program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87" name="Google Shape;687;p56"/>
          <p:cNvSpPr txBox="1"/>
          <p:nvPr>
            <p:ph idx="1" type="body"/>
          </p:nvPr>
        </p:nvSpPr>
        <p:spPr>
          <a:xfrm>
            <a:off x="502919" y="1654629"/>
            <a:ext cx="4780281" cy="4693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Evaluate areas you could use additional support</a:t>
            </a:r>
            <a:endParaRPr/>
          </a:p>
          <a:p>
            <a:pPr indent="-175768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9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Identify resources that can help your program</a:t>
            </a:r>
            <a:endParaRPr/>
          </a:p>
          <a:p>
            <a:pPr indent="-16986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Don’t reinvent the wheel</a:t>
            </a:r>
            <a:endParaRPr/>
          </a:p>
          <a:p>
            <a:pPr indent="-16986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 sz="10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Work with your Regional Coordinators, State Office and State Trainers to find what works best in your program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88" name="Google Shape;68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5196" y="1562100"/>
            <a:ext cx="5011779" cy="4582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7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Motivating and Inspiring Students</a:t>
            </a:r>
            <a:endParaRPr/>
          </a:p>
        </p:txBody>
      </p:sp>
      <p:sp>
        <p:nvSpPr>
          <p:cNvPr id="694" name="Google Shape;694;p57"/>
          <p:cNvSpPr txBox="1"/>
          <p:nvPr>
            <p:ph idx="1" type="body"/>
          </p:nvPr>
        </p:nvSpPr>
        <p:spPr>
          <a:xfrm>
            <a:off x="567160" y="1412111"/>
            <a:ext cx="9520270" cy="4930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If your excited they are excited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Get your advisory involved and invite them to support students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Competition in curriculum exposes students to SkillsUSA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Invest in your student leaders then flip the classroom</a:t>
            </a:r>
            <a:endParaRPr/>
          </a:p>
          <a:p>
            <a:pPr indent="-1714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900"/>
              <a:buNone/>
            </a:pPr>
            <a:r>
              <a:t/>
            </a:r>
            <a:endParaRPr sz="9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Empowering messaging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“This is your program, take it as far as you want it to go”</a:t>
            </a:r>
            <a:endParaRPr/>
          </a:p>
          <a:p>
            <a:pPr indent="-1714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900"/>
              <a:buNone/>
            </a:pPr>
            <a:r>
              <a:t/>
            </a:r>
            <a:endParaRPr b="0" i="0" sz="900">
              <a:solidFill>
                <a:srgbClr val="00206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b="0" i="0" lang="en-US">
                <a:solidFill>
                  <a:srgbClr val="00206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“Sometimes it is the people no one can imagine anything of who do the things no one can imagine.”</a:t>
            </a:r>
            <a:br>
              <a:rPr lang="en-US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0" lang="en-US">
                <a:solidFill>
                  <a:srgbClr val="00206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― Alan Turing</a:t>
            </a:r>
            <a:endParaRPr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/>
              <a:t>Highlighting SkillsUSA Benefits to Students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01" name="Google Shape;701;p58"/>
          <p:cNvSpPr txBox="1"/>
          <p:nvPr>
            <p:ph idx="1" type="body"/>
          </p:nvPr>
        </p:nvSpPr>
        <p:spPr>
          <a:xfrm>
            <a:off x="682906" y="1611087"/>
            <a:ext cx="9404523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Academic and career benefits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Enhanced Career Readiness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Improved Academic Performance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Networking and Career Opportunities</a:t>
            </a:r>
            <a:endParaRPr/>
          </a:p>
          <a:p>
            <a:pPr indent="-101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None/>
            </a:pPr>
            <a:r>
              <a:t/>
            </a:r>
            <a:endParaRPr>
              <a:solidFill>
                <a:srgbClr val="1F386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Personal and professional growth opportunities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Leadership Development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Professionalism and Ethics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Confidence and Public Speaking</a:t>
            </a:r>
            <a:endParaRPr/>
          </a:p>
          <a:p>
            <a:pPr indent="-101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000"/>
              <a:buNone/>
            </a:pPr>
            <a:r>
              <a:t/>
            </a:r>
            <a:endParaRPr>
              <a:solidFill>
                <a:srgbClr val="1F386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</a:pP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Success stories and testimonials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US" u="sng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https://www.youtube.com/watch?v=rz2vI1Zjn2k</a:t>
            </a:r>
            <a:r>
              <a:rPr lang="en-US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2" name="Google Shape;702;p58"/>
          <p:cNvSpPr txBox="1"/>
          <p:nvPr/>
        </p:nvSpPr>
        <p:spPr>
          <a:xfrm>
            <a:off x="6096000" y="-2377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91440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https://www.youtube.com/watch?v=rz2vI1Zjn2k</a:t>
            </a:r>
            <a:r>
              <a:rPr b="0" i="0" lang="en-US" sz="1800" u="none" cap="none" strike="noStrike">
                <a:solidFill>
                  <a:srgbClr val="1F3864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4823" y="1487189"/>
            <a:ext cx="3103841" cy="2338222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8" name="Google Shape;708;p59"/>
          <p:cNvPicPr preferRelativeResize="0"/>
          <p:nvPr/>
        </p:nvPicPr>
        <p:blipFill rotWithShape="1">
          <a:blip r:embed="rId4">
            <a:alphaModFix/>
          </a:blip>
          <a:srcRect b="0" l="0" r="0" t="23039"/>
          <a:stretch/>
        </p:blipFill>
        <p:spPr>
          <a:xfrm>
            <a:off x="7701381" y="3983672"/>
            <a:ext cx="2357283" cy="1514739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9" name="Google Shape;709;p59"/>
          <p:cNvPicPr preferRelativeResize="0"/>
          <p:nvPr/>
        </p:nvPicPr>
        <p:blipFill rotWithShape="1">
          <a:blip r:embed="rId5">
            <a:alphaModFix/>
          </a:blip>
          <a:srcRect b="0" l="14509" r="13333" t="0"/>
          <a:stretch/>
        </p:blipFill>
        <p:spPr>
          <a:xfrm rot="5400000">
            <a:off x="679378" y="1425212"/>
            <a:ext cx="2196138" cy="2282634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0" name="Google Shape;710;p59"/>
          <p:cNvPicPr preferRelativeResize="0"/>
          <p:nvPr/>
        </p:nvPicPr>
        <p:blipFill rotWithShape="1">
          <a:blip r:embed="rId6">
            <a:alphaModFix/>
          </a:blip>
          <a:srcRect b="0" l="7583" r="32499" t="14508"/>
          <a:stretch/>
        </p:blipFill>
        <p:spPr>
          <a:xfrm>
            <a:off x="5058759" y="5148330"/>
            <a:ext cx="1053391" cy="1127246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1" name="Google Shape;711;p59"/>
          <p:cNvPicPr preferRelativeResize="0"/>
          <p:nvPr/>
        </p:nvPicPr>
        <p:blipFill rotWithShape="1">
          <a:blip r:embed="rId7">
            <a:alphaModFix/>
          </a:blip>
          <a:srcRect b="0" l="20444" r="21111" t="0"/>
          <a:stretch/>
        </p:blipFill>
        <p:spPr>
          <a:xfrm rot="5400000">
            <a:off x="2916774" y="1712080"/>
            <a:ext cx="2177089" cy="1720976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2" name="Google Shape;712;p59"/>
          <p:cNvPicPr preferRelativeResize="0"/>
          <p:nvPr/>
        </p:nvPicPr>
        <p:blipFill rotWithShape="1">
          <a:blip r:embed="rId8">
            <a:alphaModFix/>
          </a:blip>
          <a:srcRect b="14507" l="3499" r="21874" t="0"/>
          <a:stretch/>
        </p:blipFill>
        <p:spPr>
          <a:xfrm rot="10800000">
            <a:off x="6275695" y="5148330"/>
            <a:ext cx="1302959" cy="1119502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3" name="Google Shape;713;p59"/>
          <p:cNvPicPr preferRelativeResize="0"/>
          <p:nvPr/>
        </p:nvPicPr>
        <p:blipFill rotWithShape="1">
          <a:blip r:embed="rId9">
            <a:alphaModFix/>
          </a:blip>
          <a:srcRect b="5616" l="22499" r="28092" t="23851"/>
          <a:stretch/>
        </p:blipFill>
        <p:spPr>
          <a:xfrm>
            <a:off x="2847445" y="3827348"/>
            <a:ext cx="1808087" cy="1110089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4" name="Google Shape;714;p59"/>
          <p:cNvPicPr preferRelativeResize="0"/>
          <p:nvPr/>
        </p:nvPicPr>
        <p:blipFill rotWithShape="1">
          <a:blip r:embed="rId10">
            <a:alphaModFix/>
          </a:blip>
          <a:srcRect b="14339" l="24878" r="21874" t="6233"/>
          <a:stretch/>
        </p:blipFill>
        <p:spPr>
          <a:xfrm>
            <a:off x="4926439" y="3771350"/>
            <a:ext cx="1886200" cy="1299879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5" name="Google Shape;715;p59"/>
          <p:cNvPicPr preferRelativeResize="0"/>
          <p:nvPr/>
        </p:nvPicPr>
        <p:blipFill rotWithShape="1">
          <a:blip r:embed="rId11">
            <a:alphaModFix/>
          </a:blip>
          <a:srcRect b="-1548" l="33511" r="40904" t="1549"/>
          <a:stretch/>
        </p:blipFill>
        <p:spPr>
          <a:xfrm rot="5400000">
            <a:off x="3340042" y="4655733"/>
            <a:ext cx="1094994" cy="2080188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6" name="Google Shape;716;p59"/>
          <p:cNvPicPr preferRelativeResize="0"/>
          <p:nvPr/>
        </p:nvPicPr>
        <p:blipFill rotWithShape="1">
          <a:blip r:embed="rId12">
            <a:alphaModFix/>
          </a:blip>
          <a:srcRect b="0" l="25180" r="31661" t="0"/>
          <a:stretch/>
        </p:blipFill>
        <p:spPr>
          <a:xfrm>
            <a:off x="4983017" y="1517160"/>
            <a:ext cx="1773044" cy="2177089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7" name="Google Shape;717;p59"/>
          <p:cNvPicPr preferRelativeResize="0"/>
          <p:nvPr/>
        </p:nvPicPr>
        <p:blipFill rotWithShape="1">
          <a:blip r:embed="rId13">
            <a:alphaModFix/>
          </a:blip>
          <a:srcRect b="0" l="20294" r="28078" t="0"/>
          <a:stretch/>
        </p:blipFill>
        <p:spPr>
          <a:xfrm>
            <a:off x="636130" y="3827348"/>
            <a:ext cx="2080189" cy="2440485"/>
          </a:xfrm>
          <a:prstGeom prst="rect">
            <a:avLst/>
          </a:prstGeom>
          <a:noFill/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8" name="Google Shape;718;p59"/>
          <p:cNvSpPr txBox="1"/>
          <p:nvPr/>
        </p:nvSpPr>
        <p:spPr>
          <a:xfrm>
            <a:off x="1631075" y="3827347"/>
            <a:ext cx="1085242" cy="489900"/>
          </a:xfrm>
          <a:prstGeom prst="rect">
            <a:avLst/>
          </a:prstGeom>
          <a:solidFill>
            <a:schemeClr val="dk1">
              <a:alpha val="49803"/>
            </a:schemeClr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36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0000"/>
              <a:buFont typeface="Noto Sans Symbols"/>
              <a:buNone/>
            </a:pPr>
            <a:r>
              <a:rPr b="1"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10th</a:t>
            </a:r>
            <a:endParaRPr/>
          </a:p>
        </p:txBody>
      </p:sp>
      <p:sp>
        <p:nvSpPr>
          <p:cNvPr id="719" name="Google Shape;719;p59"/>
          <p:cNvSpPr txBox="1"/>
          <p:nvPr/>
        </p:nvSpPr>
        <p:spPr>
          <a:xfrm>
            <a:off x="5769068" y="1487189"/>
            <a:ext cx="960728" cy="538690"/>
          </a:xfrm>
          <a:prstGeom prst="rect">
            <a:avLst/>
          </a:prstGeom>
          <a:solidFill>
            <a:schemeClr val="dk1">
              <a:alpha val="49803"/>
            </a:schemeClr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36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0000"/>
              <a:buFont typeface="Noto Sans Symbols"/>
              <a:buNone/>
            </a:pPr>
            <a:r>
              <a:rPr b="1" lang="en-US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3rd</a:t>
            </a:r>
            <a:endParaRPr/>
          </a:p>
        </p:txBody>
      </p:sp>
      <p:sp>
        <p:nvSpPr>
          <p:cNvPr id="720" name="Google Shape;720;p5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lang="en-US"/>
              <a:t>Recognizing and Celebrating Achievements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Chapter of Excellence Program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>
            <p:ph type="title"/>
          </p:nvPr>
        </p:nvSpPr>
        <p:spPr>
          <a:xfrm>
            <a:off x="682906" y="2101292"/>
            <a:ext cx="9448065" cy="2655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Workshop Expectations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Chapter of Excellence Program</a:t>
            </a:r>
            <a:endParaRPr/>
          </a:p>
        </p:txBody>
      </p:sp>
      <p:sp>
        <p:nvSpPr>
          <p:cNvPr id="731" name="Google Shape;731;p61"/>
          <p:cNvSpPr txBox="1"/>
          <p:nvPr>
            <p:ph idx="1" type="body"/>
          </p:nvPr>
        </p:nvSpPr>
        <p:spPr>
          <a:xfrm>
            <a:off x="601881" y="1423687"/>
            <a:ext cx="9410218" cy="4919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2020 LinkedIn survey: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85% of employers reported wanting to hire individuals with leadership, written communication, verbal communication, flexibility and teamwork, as compared to field-specific skills.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Employers believe 11% of new employees have these skills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Education institutions believe 96% of graduates have these skills.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62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Chapter of Excellence Program</a:t>
            </a:r>
            <a:endParaRPr/>
          </a:p>
        </p:txBody>
      </p:sp>
      <p:sp>
        <p:nvSpPr>
          <p:cNvPr id="737" name="Google Shape;737;p62"/>
          <p:cNvSpPr txBox="1"/>
          <p:nvPr>
            <p:ph idx="1" type="body"/>
          </p:nvPr>
        </p:nvSpPr>
        <p:spPr>
          <a:xfrm>
            <a:off x="601881" y="1423687"/>
            <a:ext cx="9410218" cy="4907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The Chapter of Excellence Program is designed to help students build these skills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Access to this tool is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 provided with your paid membership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Using this tool, students do 90% 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of the work planning activities (fundraisers, community service, etc.)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 sz="2800">
                <a:latin typeface="Georgia"/>
                <a:ea typeface="Georgia"/>
                <a:cs typeface="Georgia"/>
                <a:sym typeface="Georgia"/>
              </a:rPr>
              <a:t>Helps ensure you are embedding your CTSO into your daily curriculum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Utilizes Measurables to evaluate activity success</a:t>
            </a:r>
            <a:endParaRPr sz="28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0b8cc4da2e_0_119"/>
          <p:cNvSpPr txBox="1"/>
          <p:nvPr>
            <p:ph type="title"/>
          </p:nvPr>
        </p:nvSpPr>
        <p:spPr>
          <a:xfrm>
            <a:off x="682906" y="365125"/>
            <a:ext cx="9965700" cy="96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Scholarships </a:t>
            </a:r>
            <a:endParaRPr/>
          </a:p>
        </p:txBody>
      </p:sp>
      <p:sp>
        <p:nvSpPr>
          <p:cNvPr id="743" name="Google Shape;743;g30b8cc4da2e_0_119"/>
          <p:cNvSpPr txBox="1"/>
          <p:nvPr>
            <p:ph idx="1" type="body"/>
          </p:nvPr>
        </p:nvSpPr>
        <p:spPr>
          <a:xfrm>
            <a:off x="570411" y="1419497"/>
            <a:ext cx="4007400" cy="5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After you have awarded 1</a:t>
            </a:r>
            <a:r>
              <a:rPr baseline="30000" lang="en-US" sz="2400">
                <a:solidFill>
                  <a:schemeClr val="dk1"/>
                </a:solidFill>
              </a:rPr>
              <a:t>st</a:t>
            </a:r>
            <a:r>
              <a:rPr lang="en-US" sz="2400">
                <a:solidFill>
                  <a:schemeClr val="dk1"/>
                </a:solidFill>
              </a:rPr>
              <a:t> – 3</a:t>
            </a:r>
            <a:r>
              <a:rPr baseline="30000" lang="en-US" sz="2400">
                <a:solidFill>
                  <a:schemeClr val="dk1"/>
                </a:solidFill>
              </a:rPr>
              <a:t>rd</a:t>
            </a:r>
            <a:r>
              <a:rPr lang="en-US" sz="2400">
                <a:solidFill>
                  <a:schemeClr val="dk1"/>
                </a:solidFill>
              </a:rPr>
              <a:t> place notify Advisors and competitors to check the SkillsUSA Washington website for Scholarship opportunities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744" name="Google Shape;744;g30b8cc4da2e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424" y="1620800"/>
            <a:ext cx="5214299" cy="4395974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g30b8cc4da2e_0_119"/>
          <p:cNvSpPr txBox="1"/>
          <p:nvPr/>
        </p:nvSpPr>
        <p:spPr>
          <a:xfrm>
            <a:off x="5986800" y="897825"/>
            <a:ext cx="569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4"/>
              </a:rPr>
              <a:t>https://skillsusawashington.org/resources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4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b="1" lang="en-US">
                <a:latin typeface="Arial Black"/>
                <a:ea typeface="Arial Black"/>
                <a:cs typeface="Arial Black"/>
                <a:sym typeface="Arial Black"/>
              </a:rPr>
              <a:t>Competition Schedule </a:t>
            </a:r>
            <a:endParaRPr/>
          </a:p>
        </p:txBody>
      </p:sp>
      <p:sp>
        <p:nvSpPr>
          <p:cNvPr id="751" name="Google Shape;751;p64"/>
          <p:cNvSpPr txBox="1"/>
          <p:nvPr>
            <p:ph idx="1" type="body"/>
          </p:nvPr>
        </p:nvSpPr>
        <p:spPr>
          <a:xfrm>
            <a:off x="3446584" y="1969476"/>
            <a:ext cx="6775939" cy="4587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Fall Advisor Meetings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Start of identification of regional contests</a:t>
            </a:r>
            <a:endParaRPr/>
          </a:p>
          <a:p>
            <a:pPr indent="-1619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050"/>
              <a:buNone/>
            </a:pPr>
            <a:r>
              <a:t/>
            </a:r>
            <a:endParaRPr sz="105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Advisors announce interest for regional competitions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Host for regionals identified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200"/>
              <a:buNone/>
            </a:pPr>
            <a:r>
              <a:t/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Registration must be paid to compete in regionals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None/>
            </a:pPr>
            <a:r>
              <a:t/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1800"/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Regional competitions held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000"/>
              <a:buChar char="•"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Must compete in regionals to qualify for State</a:t>
            </a: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52" name="Google Shape;752;p64"/>
          <p:cNvSpPr/>
          <p:nvPr/>
        </p:nvSpPr>
        <p:spPr>
          <a:xfrm>
            <a:off x="1141047" y="1969476"/>
            <a:ext cx="2305538" cy="6643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endParaRPr/>
          </a:p>
        </p:txBody>
      </p:sp>
      <p:sp>
        <p:nvSpPr>
          <p:cNvPr id="753" name="Google Shape;753;p64"/>
          <p:cNvSpPr/>
          <p:nvPr/>
        </p:nvSpPr>
        <p:spPr>
          <a:xfrm>
            <a:off x="1141047" y="3097497"/>
            <a:ext cx="2305538" cy="6643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endParaRPr/>
          </a:p>
        </p:txBody>
      </p:sp>
      <p:sp>
        <p:nvSpPr>
          <p:cNvPr id="754" name="Google Shape;754;p64"/>
          <p:cNvSpPr/>
          <p:nvPr/>
        </p:nvSpPr>
        <p:spPr>
          <a:xfrm>
            <a:off x="1141047" y="4225518"/>
            <a:ext cx="2305538" cy="6643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endParaRPr/>
          </a:p>
        </p:txBody>
      </p:sp>
      <p:sp>
        <p:nvSpPr>
          <p:cNvPr id="755" name="Google Shape;755;p64"/>
          <p:cNvSpPr/>
          <p:nvPr/>
        </p:nvSpPr>
        <p:spPr>
          <a:xfrm>
            <a:off x="1141047" y="5353539"/>
            <a:ext cx="2305538" cy="664308"/>
          </a:xfrm>
          <a:prstGeom prst="rect">
            <a:avLst/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January – 1</a:t>
            </a:r>
            <a:r>
              <a:rPr baseline="3000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week of February </a:t>
            </a:r>
            <a:endParaRPr/>
          </a:p>
        </p:txBody>
      </p:sp>
      <p:sp>
        <p:nvSpPr>
          <p:cNvPr id="756" name="Google Shape;756;p64"/>
          <p:cNvSpPr/>
          <p:nvPr/>
        </p:nvSpPr>
        <p:spPr>
          <a:xfrm>
            <a:off x="2110154" y="2666348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64"/>
          <p:cNvSpPr/>
          <p:nvPr/>
        </p:nvSpPr>
        <p:spPr>
          <a:xfrm>
            <a:off x="2110153" y="3794369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64"/>
          <p:cNvSpPr/>
          <p:nvPr/>
        </p:nvSpPr>
        <p:spPr>
          <a:xfrm>
            <a:off x="2117968" y="4922390"/>
            <a:ext cx="367323" cy="39858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2F5496"/>
          </a:solidFill>
          <a:ln cap="flat" cmpd="sng" w="254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5"/>
          <p:cNvSpPr txBox="1"/>
          <p:nvPr>
            <p:ph type="title"/>
          </p:nvPr>
        </p:nvSpPr>
        <p:spPr>
          <a:xfrm>
            <a:off x="682906" y="2101292"/>
            <a:ext cx="9448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en-US" sz="6000">
                <a:latin typeface="Arial Black"/>
                <a:ea typeface="Arial Black"/>
                <a:cs typeface="Arial Black"/>
                <a:sym typeface="Arial Black"/>
              </a:rPr>
              <a:t>A Word from the State Office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6"/>
          <p:cNvSpPr txBox="1"/>
          <p:nvPr>
            <p:ph idx="1" type="body"/>
          </p:nvPr>
        </p:nvSpPr>
        <p:spPr>
          <a:xfrm>
            <a:off x="595086" y="1563880"/>
            <a:ext cx="9492300" cy="47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Costs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Support from the state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News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7"/>
          <p:cNvSpPr txBox="1"/>
          <p:nvPr>
            <p:ph type="title"/>
          </p:nvPr>
        </p:nvSpPr>
        <p:spPr>
          <a:xfrm>
            <a:off x="595086" y="1390650"/>
            <a:ext cx="9596663" cy="18954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Black"/>
              <a:buNone/>
            </a:pP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What Questions</a:t>
            </a:r>
            <a:b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do you have</a:t>
            </a:r>
            <a:r>
              <a:rPr lang="en-US" sz="5400">
                <a:solidFill>
                  <a:schemeClr val="dk1"/>
                </a:solidFill>
              </a:rPr>
              <a:t>?</a:t>
            </a:r>
            <a:endParaRPr b="1"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74" name="Google Shape;774;p67"/>
          <p:cNvSpPr txBox="1"/>
          <p:nvPr>
            <p:ph idx="1" type="body"/>
          </p:nvPr>
        </p:nvSpPr>
        <p:spPr>
          <a:xfrm>
            <a:off x="595086" y="3286127"/>
            <a:ext cx="9492343" cy="3056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Open Floor for Questions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Group Discussion and Sharing Experiences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5"/>
              </a:buClr>
              <a:buSzPts val="28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Next Steps and Action Plans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6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Resources and Contacts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0" name="Google Shape;780;p68"/>
          <p:cNvSpPr txBox="1"/>
          <p:nvPr/>
        </p:nvSpPr>
        <p:spPr>
          <a:xfrm>
            <a:off x="5665807" y="4011937"/>
            <a:ext cx="4333599" cy="861774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Mailing List: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Sign up now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68"/>
          <p:cNvSpPr txBox="1"/>
          <p:nvPr/>
        </p:nvSpPr>
        <p:spPr>
          <a:xfrm>
            <a:off x="682906" y="1531065"/>
            <a:ext cx="4793662" cy="2585323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Karmen Warner: </a:t>
            </a:r>
            <a:r>
              <a:rPr lang="en-US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director@skillsusawashington.org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Courtney Burger: </a:t>
            </a:r>
            <a:r>
              <a:rPr lang="en-US" sz="1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courtney@skillsusawashington.org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Region: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Central@skillsusawashington.org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Eastern Region: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Eastern@skillsusawashington.org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Olympic Region: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Olympic@skillsusawashington.org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Region: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Southwest@skillsusawashington.org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 North Region: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Pugetsoundnorth@skillsusawashington.org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 South Region: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Pugetsoundsouth@skillsusawashington.org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Nationals Customer Care: </a:t>
            </a:r>
            <a:r>
              <a:rPr b="0" i="0" lang="en-US" sz="1400" u="sng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customercare@skillsusa.org</a:t>
            </a:r>
            <a:r>
              <a:rPr b="0" i="0" lang="en-US" sz="14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68"/>
          <p:cNvSpPr txBox="1"/>
          <p:nvPr/>
        </p:nvSpPr>
        <p:spPr>
          <a:xfrm>
            <a:off x="682906" y="4299669"/>
            <a:ext cx="4793662" cy="1692771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 Links: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https://linktr.ee/skillsusawashington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Instagram: skillsusawa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https://www.linkedin.com/company/skillsusa-washington/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Facebook: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https://www.facebook.com/skillsusawa/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3" name="Google Shape;783;p68"/>
          <p:cNvGrpSpPr/>
          <p:nvPr/>
        </p:nvGrpSpPr>
        <p:grpSpPr>
          <a:xfrm>
            <a:off x="5665807" y="1553401"/>
            <a:ext cx="4333599" cy="2308324"/>
            <a:chOff x="5665807" y="3011818"/>
            <a:chExt cx="4333599" cy="2308324"/>
          </a:xfrm>
        </p:grpSpPr>
        <p:sp>
          <p:nvSpPr>
            <p:cNvPr id="784" name="Google Shape;784;p68"/>
            <p:cNvSpPr txBox="1"/>
            <p:nvPr/>
          </p:nvSpPr>
          <p:spPr>
            <a:xfrm>
              <a:off x="5665807" y="3011818"/>
              <a:ext cx="4333599" cy="2308324"/>
            </a:xfrm>
            <a:prstGeom prst="rect">
              <a:avLst/>
            </a:prstGeom>
            <a:noFill/>
            <a:ln cap="flat" cmpd="sng" w="25400">
              <a:solidFill>
                <a:srgbClr val="4545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Documents: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Resources: </a:t>
              </a:r>
              <a:r>
                <a:rPr lang="en-US" sz="1000" u="sng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  <a:hlinkClick r:id="rId1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https://skillsusawashington.org/resources/advisors/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12 Steps to Start the Year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Breaking down the Framework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2024-25 Program of Work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Membership Kit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Brand Portal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rgbClr val="2E75B5"/>
                  </a:solidFill>
                  <a:latin typeface="Calibri"/>
                  <a:ea typeface="Calibri"/>
                  <a:cs typeface="Calibri"/>
                  <a:sym typeface="Calibri"/>
                </a:rPr>
                <a:t>Membership Enrollment</a:t>
              </a:r>
              <a:endParaRPr/>
            </a:p>
          </p:txBody>
        </p:sp>
        <p:sp>
          <p:nvSpPr>
            <p:cNvPr id="785" name="Google Shape;785;p68">
              <a:hlinkClick r:id="rId17"/>
            </p:cNvPr>
            <p:cNvSpPr/>
            <p:nvPr/>
          </p:nvSpPr>
          <p:spPr>
            <a:xfrm>
              <a:off x="5665807" y="3666554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68">
              <a:hlinkClick r:id="rId18"/>
            </p:cNvPr>
            <p:cNvSpPr/>
            <p:nvPr/>
          </p:nvSpPr>
          <p:spPr>
            <a:xfrm>
              <a:off x="5665807" y="3947232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68">
              <a:hlinkClick r:id="rId19"/>
            </p:cNvPr>
            <p:cNvSpPr/>
            <p:nvPr/>
          </p:nvSpPr>
          <p:spPr>
            <a:xfrm>
              <a:off x="5665807" y="4218768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68">
              <a:hlinkClick r:id="rId20"/>
            </p:cNvPr>
            <p:cNvSpPr/>
            <p:nvPr/>
          </p:nvSpPr>
          <p:spPr>
            <a:xfrm>
              <a:off x="5665807" y="4500503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68">
              <a:hlinkClick r:id="rId21"/>
            </p:cNvPr>
            <p:cNvSpPr/>
            <p:nvPr/>
          </p:nvSpPr>
          <p:spPr>
            <a:xfrm>
              <a:off x="5665807" y="4782238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68">
              <a:hlinkClick r:id="rId22"/>
            </p:cNvPr>
            <p:cNvSpPr/>
            <p:nvPr/>
          </p:nvSpPr>
          <p:spPr>
            <a:xfrm>
              <a:off x="5665807" y="5038079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1" name="Google Shape;791;p68"/>
          <p:cNvSpPr txBox="1"/>
          <p:nvPr/>
        </p:nvSpPr>
        <p:spPr>
          <a:xfrm>
            <a:off x="5665807" y="5454811"/>
            <a:ext cx="4333599" cy="584775"/>
          </a:xfrm>
          <a:prstGeom prst="rect">
            <a:avLst/>
          </a:prstGeom>
          <a:noFill/>
          <a:ln cap="flat" cmpd="sng" w="25400">
            <a:solidFill>
              <a:srgbClr val="4545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https://skillsusawashington.org/resources/students/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6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Thank You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7" name="Google Shape;797;p69"/>
          <p:cNvSpPr txBox="1"/>
          <p:nvPr>
            <p:ph idx="1" type="body"/>
          </p:nvPr>
        </p:nvSpPr>
        <p:spPr>
          <a:xfrm>
            <a:off x="682906" y="2809875"/>
            <a:ext cx="572741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rPr lang="en-US" sz="5400">
                <a:latin typeface="Georgia"/>
                <a:ea typeface="Georgia"/>
                <a:cs typeface="Georgia"/>
                <a:sym typeface="Georgia"/>
              </a:rPr>
              <a:t>Thank you for all you do for your students</a:t>
            </a:r>
            <a:endParaRPr/>
          </a:p>
        </p:txBody>
      </p:sp>
      <p:sp>
        <p:nvSpPr>
          <p:cNvPr id="798" name="Google Shape;798;p69"/>
          <p:cNvSpPr txBox="1"/>
          <p:nvPr/>
        </p:nvSpPr>
        <p:spPr>
          <a:xfrm>
            <a:off x="6508737" y="1885950"/>
            <a:ext cx="3569328" cy="40662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800"/>
              <a:buFont typeface="Arial"/>
              <a:buNone/>
            </a:pPr>
            <a:r>
              <a:rPr b="0" i="0" lang="en-US" sz="2800">
                <a:solidFill>
                  <a:srgbClr val="003365"/>
                </a:solidFill>
                <a:latin typeface="Arial"/>
                <a:ea typeface="Arial"/>
                <a:cs typeface="Arial"/>
                <a:sym typeface="Arial"/>
              </a:rPr>
              <a:t>Join the Mailing List</a:t>
            </a:r>
            <a:endParaRPr b="0" i="0" sz="2800">
              <a:solidFill>
                <a:srgbClr val="00336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99" name="Google Shape;79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737" y="2362506"/>
            <a:ext cx="3569328" cy="356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>
            <p:ph idx="1" type="body"/>
          </p:nvPr>
        </p:nvSpPr>
        <p:spPr>
          <a:xfrm>
            <a:off x="682906" y="1611087"/>
            <a:ext cx="9404523" cy="4731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Founded 1965, as Vocational Industrial Clubs of America </a:t>
            </a: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(VICA)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VICA changed its name to SkillsUSA in 2004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SkillsUSA has expanded to include more than 130 different </a:t>
            </a:r>
            <a:r>
              <a:rPr lang="en-US" u="sng">
                <a:latin typeface="Georgia"/>
                <a:ea typeface="Georgia"/>
                <a:cs typeface="Georgia"/>
                <a:sym typeface="Georgia"/>
              </a:rPr>
              <a:t>technical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latin typeface="Georgia"/>
                <a:ea typeface="Georgia"/>
                <a:cs typeface="Georgia"/>
                <a:sym typeface="Georgia"/>
              </a:rPr>
              <a:t>occupational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, and </a:t>
            </a:r>
            <a:r>
              <a:rPr lang="en-US" u="sng">
                <a:latin typeface="Georgia"/>
                <a:ea typeface="Georgia"/>
                <a:cs typeface="Georgia"/>
                <a:sym typeface="Georgia"/>
              </a:rPr>
              <a:t>leadership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 competitions.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Partnership of businesses, industry, and educational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Provides scholarships, job opportunities, and advanced training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5"/>
              </a:buClr>
              <a:buSzPts val="2400"/>
              <a:buChar char="•"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Over 400,000 members - Middle schools, High schools, and Postsecondary</a:t>
            </a:r>
            <a:endParaRPr/>
          </a:p>
        </p:txBody>
      </p:sp>
      <p:sp>
        <p:nvSpPr>
          <p:cNvPr id="134" name="Google Shape;134;p8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About SkillsUSA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8362495" y="85013"/>
            <a:ext cx="382950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https://Skillsusawashington.org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/>
          <p:nvPr/>
        </p:nvSpPr>
        <p:spPr>
          <a:xfrm>
            <a:off x="6804370" y="4248282"/>
            <a:ext cx="2446309" cy="2397117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58892" l="-77487" r="-53294" t="-32703"/>
            </a:stretch>
          </a:blipFill>
          <a:ln cap="flat" cmpd="sng" w="69850">
            <a:solidFill>
              <a:srgbClr val="D39F1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9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SkillsUSA Mission Statement</a:t>
            </a:r>
            <a:endParaRPr/>
          </a:p>
        </p:txBody>
      </p:sp>
      <p:sp>
        <p:nvSpPr>
          <p:cNvPr id="142" name="Google Shape;142;p9"/>
          <p:cNvSpPr/>
          <p:nvPr/>
        </p:nvSpPr>
        <p:spPr>
          <a:xfrm rot="5400000">
            <a:off x="7929159" y="2569912"/>
            <a:ext cx="2357925" cy="237744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-12100" l="-7739" r="-39618" t="-11679"/>
            </a:stretch>
          </a:blipFill>
          <a:ln cap="flat" cmpd="sng" w="69850">
            <a:solidFill>
              <a:srgbClr val="D39F1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077" y="1430578"/>
            <a:ext cx="6140834" cy="490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6593214" y="1117224"/>
            <a:ext cx="2238366" cy="2250816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-80423" l="-104171" r="-95714" t="-37431"/>
            </a:stretch>
          </a:blipFill>
          <a:ln cap="flat" cmpd="sng" w="69850">
            <a:solidFill>
              <a:srgbClr val="D39F1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/>
          <p:nvPr>
            <p:ph type="title"/>
          </p:nvPr>
        </p:nvSpPr>
        <p:spPr>
          <a:xfrm>
            <a:off x="682906" y="365125"/>
            <a:ext cx="9965803" cy="963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en-US"/>
              <a:t>National Partners </a:t>
            </a:r>
            <a:r>
              <a:rPr lang="en-US" sz="2000"/>
              <a:t>(600+)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0" name="Google Shape;150;p10"/>
          <p:cNvSpPr txBox="1"/>
          <p:nvPr>
            <p:ph idx="1" type="body"/>
          </p:nvPr>
        </p:nvSpPr>
        <p:spPr>
          <a:xfrm>
            <a:off x="370788" y="1478532"/>
            <a:ext cx="1539592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None/>
            </a:pPr>
            <a:r>
              <a:rPr lang="en-US" sz="2000">
                <a:latin typeface="Georgia"/>
                <a:ea typeface="Georgia"/>
                <a:cs typeface="Georgia"/>
                <a:sym typeface="Georgia"/>
              </a:rPr>
              <a:t>Diamond Level</a:t>
            </a:r>
            <a:endParaRPr/>
          </a:p>
        </p:txBody>
      </p:sp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 b="17971" l="14920" r="14464" t="17082"/>
          <a:stretch/>
        </p:blipFill>
        <p:spPr>
          <a:xfrm>
            <a:off x="632106" y="2095550"/>
            <a:ext cx="1067757" cy="73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107" y="3200401"/>
            <a:ext cx="1067757" cy="100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108" y="4761910"/>
            <a:ext cx="1067757" cy="70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107" y="6011031"/>
            <a:ext cx="1067757" cy="20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7">
            <a:alphaModFix/>
          </a:blip>
          <a:srcRect b="29299" l="0" r="0" t="26003"/>
          <a:stretch/>
        </p:blipFill>
        <p:spPr>
          <a:xfrm>
            <a:off x="1929147" y="2095550"/>
            <a:ext cx="1092791" cy="48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26893" y="1585667"/>
            <a:ext cx="3473003" cy="172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/>
          <p:cNvPicPr preferRelativeResize="0"/>
          <p:nvPr/>
        </p:nvPicPr>
        <p:blipFill rotWithShape="1">
          <a:blip r:embed="rId9">
            <a:alphaModFix/>
          </a:blip>
          <a:srcRect b="0" l="0" r="0" t="62187"/>
          <a:stretch/>
        </p:blipFill>
        <p:spPr>
          <a:xfrm>
            <a:off x="7099682" y="3314541"/>
            <a:ext cx="2569888" cy="78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10">
            <a:alphaModFix/>
          </a:blip>
          <a:srcRect b="54573" l="0" r="0" t="0"/>
          <a:stretch/>
        </p:blipFill>
        <p:spPr>
          <a:xfrm>
            <a:off x="3489115" y="4574915"/>
            <a:ext cx="2956066" cy="153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10">
            <a:alphaModFix/>
          </a:blip>
          <a:srcRect b="0" l="0" r="0" t="45427"/>
          <a:stretch/>
        </p:blipFill>
        <p:spPr>
          <a:xfrm>
            <a:off x="7053334" y="4484877"/>
            <a:ext cx="2956066" cy="184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/>
          <p:cNvPicPr preferRelativeResize="0"/>
          <p:nvPr/>
        </p:nvPicPr>
        <p:blipFill rotWithShape="1">
          <a:blip r:embed="rId9">
            <a:alphaModFix/>
          </a:blip>
          <a:srcRect b="38121" l="0" r="0" t="0"/>
          <a:stretch/>
        </p:blipFill>
        <p:spPr>
          <a:xfrm>
            <a:off x="3857219" y="3314541"/>
            <a:ext cx="2248461" cy="112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1771723" y="1472975"/>
            <a:ext cx="1539592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Platinum Level</a:t>
            </a:r>
            <a:endParaRPr/>
          </a:p>
        </p:txBody>
      </p:sp>
      <p:sp>
        <p:nvSpPr>
          <p:cNvPr id="162" name="Google Shape;162;p10"/>
          <p:cNvSpPr txBox="1"/>
          <p:nvPr/>
        </p:nvSpPr>
        <p:spPr>
          <a:xfrm>
            <a:off x="4046416" y="2126495"/>
            <a:ext cx="1092792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Gold Level</a:t>
            </a:r>
            <a:endParaRPr/>
          </a:p>
        </p:txBody>
      </p:sp>
      <p:sp>
        <p:nvSpPr>
          <p:cNvPr id="163" name="Google Shape;163;p10"/>
          <p:cNvSpPr txBox="1"/>
          <p:nvPr/>
        </p:nvSpPr>
        <p:spPr>
          <a:xfrm>
            <a:off x="2667508" y="3560696"/>
            <a:ext cx="1067757" cy="713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Silver Level</a:t>
            </a:r>
            <a:endParaRPr/>
          </a:p>
        </p:txBody>
      </p:sp>
      <p:sp>
        <p:nvSpPr>
          <p:cNvPr id="164" name="Google Shape;164;p10"/>
          <p:cNvSpPr txBox="1"/>
          <p:nvPr/>
        </p:nvSpPr>
        <p:spPr>
          <a:xfrm>
            <a:off x="2531859" y="5050872"/>
            <a:ext cx="1067757" cy="509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5"/>
              </a:buClr>
              <a:buSzPct val="100000"/>
              <a:buFont typeface="Arial"/>
              <a:buNone/>
            </a:pPr>
            <a:r>
              <a:rPr b="0" i="0" lang="en-US" sz="2000" u="none" cap="none" strike="noStrike">
                <a:solidFill>
                  <a:srgbClr val="003365"/>
                </a:solidFill>
                <a:latin typeface="Georgia"/>
                <a:ea typeface="Georgia"/>
                <a:cs typeface="Georgia"/>
                <a:sym typeface="Georgia"/>
              </a:rPr>
              <a:t>Bronze Level</a:t>
            </a:r>
            <a:endParaRPr/>
          </a:p>
        </p:txBody>
      </p:sp>
      <p:cxnSp>
        <p:nvCxnSpPr>
          <p:cNvPr id="165" name="Google Shape;165;p10"/>
          <p:cNvCxnSpPr/>
          <p:nvPr/>
        </p:nvCxnSpPr>
        <p:spPr>
          <a:xfrm>
            <a:off x="2667508" y="3200401"/>
            <a:ext cx="7341892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10"/>
          <p:cNvCxnSpPr/>
          <p:nvPr/>
        </p:nvCxnSpPr>
        <p:spPr>
          <a:xfrm flipH="1" rot="10800000">
            <a:off x="2667508" y="4484877"/>
            <a:ext cx="7341892" cy="5193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" name="Google Shape;167;p10"/>
          <p:cNvCxnSpPr/>
          <p:nvPr/>
        </p:nvCxnSpPr>
        <p:spPr>
          <a:xfrm>
            <a:off x="1756393" y="1585667"/>
            <a:ext cx="103187" cy="465752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" name="Google Shape;168;p10"/>
          <p:cNvSpPr txBox="1"/>
          <p:nvPr/>
        </p:nvSpPr>
        <p:spPr>
          <a:xfrm>
            <a:off x="4499430" y="3599"/>
            <a:ext cx="76925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https://www.skillsusa.org/who-we-are/leaders-and-partners/official-partners/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2022-07-20T23:03:36Z</dcterms:created>
  <dc:creator>Christopher Anderson</dc:creator>
</cp:coreProperties>
</file>