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61" r:id="rId2"/>
    <p:sldId id="258" r:id="rId3"/>
    <p:sldId id="275" r:id="rId4"/>
    <p:sldId id="285" r:id="rId5"/>
    <p:sldId id="284" r:id="rId6"/>
    <p:sldId id="286" r:id="rId7"/>
    <p:sldId id="287" r:id="rId8"/>
    <p:sldId id="283" r:id="rId9"/>
    <p:sldId id="274" r:id="rId10"/>
    <p:sldId id="265" r:id="rId11"/>
    <p:sldId id="277" r:id="rId12"/>
    <p:sldId id="279" r:id="rId13"/>
    <p:sldId id="282" r:id="rId14"/>
    <p:sldId id="270" r:id="rId15"/>
    <p:sldId id="272" r:id="rId16"/>
    <p:sldId id="257" r:id="rId17"/>
    <p:sldId id="289" r:id="rId18"/>
    <p:sldId id="263" r:id="rId19"/>
    <p:sldId id="260" r:id="rId20"/>
    <p:sldId id="268" r:id="rId21"/>
    <p:sldId id="271" r:id="rId22"/>
    <p:sldId id="280" r:id="rId23"/>
    <p:sldId id="26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5"/>
    <a:srgbClr val="2842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044"/>
    <p:restoredTop sz="94859"/>
  </p:normalViewPr>
  <p:slideViewPr>
    <p:cSldViewPr snapToGrid="0">
      <p:cViewPr varScale="1">
        <p:scale>
          <a:sx n="105" d="100"/>
          <a:sy n="105" d="100"/>
        </p:scale>
        <p:origin x="192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2A35CB-B224-6348-A495-7AF2455820FD}" type="datetimeFigureOut">
              <a:rPr lang="en-US" smtClean="0"/>
              <a:t>9/23/24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51A85A-1729-C84E-96AC-6C5A0B076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708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Gold + Largest membership growth, </a:t>
            </a:r>
            <a:r>
              <a:rPr lang="en-US" dirty="0" err="1"/>
              <a:t>boeing</a:t>
            </a:r>
            <a:r>
              <a:rPr lang="en-US" dirty="0"/>
              <a:t>, app work, central welding supply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51A85A-1729-C84E-96AC-6C5A0B07662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082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Gold + Largest membership growth, </a:t>
            </a:r>
            <a:r>
              <a:rPr lang="en-US" dirty="0" err="1"/>
              <a:t>boeing</a:t>
            </a:r>
            <a:r>
              <a:rPr lang="en-US" dirty="0"/>
              <a:t>, app work, central welding supply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51A85A-1729-C84E-96AC-6C5A0B07662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707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Gold + Largest membership growth, </a:t>
            </a:r>
            <a:r>
              <a:rPr lang="en-US" dirty="0" err="1"/>
              <a:t>boeing</a:t>
            </a:r>
            <a:r>
              <a:rPr lang="en-US" dirty="0"/>
              <a:t>, app work, central welding supply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51A85A-1729-C84E-96AC-6C5A0B07662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670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51A85A-1729-C84E-96AC-6C5A0B07662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632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51A85A-1729-C84E-96AC-6C5A0B07662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481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ill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7A2F2D-6B86-8FF8-3ABA-3119F853F4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9448" y="-22425"/>
            <a:ext cx="12273022" cy="6903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3E70D2-5703-8394-1D9B-FD8E7E944C2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987892"/>
            <a:ext cx="9144000" cy="91497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ctr">
              <a:defRPr sz="6000" b="1" i="0" spc="-30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C00ED8-7DC6-0B19-3BAE-CF8EA1F571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13591"/>
            <a:ext cx="9144000" cy="510730"/>
          </a:xfrm>
          <a:effectLst>
            <a:outerShdw blurRad="50800" dist="16636" dir="2700000" algn="tl" rotWithShape="0">
              <a:prstClr val="black">
                <a:alpha val="58029"/>
              </a:prstClr>
            </a:outerShdw>
          </a:effectLst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>
                    <a:lumMod val="9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9D47D-5651-61D2-5140-3BE87F4F6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8639-FF27-5846-BFF5-C6B1630282CD}" type="datetimeFigureOut">
              <a:rPr lang="en-US" smtClean="0"/>
              <a:t>9/23/24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A1989-207E-364F-4BDF-5443415B8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B588A-A5EE-9BB7-9B3E-B64B5A779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BC0A7E-96BB-6B5C-92C0-55B09B9ACD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4116" y="854210"/>
            <a:ext cx="11063767" cy="266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430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BE47A8A-7E3F-0AA7-F0AC-8332B675BE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9448" y="-22425"/>
            <a:ext cx="12273022" cy="6903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6DE330-D5A9-0363-398B-E18E4175B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906" y="365125"/>
            <a:ext cx="9965803" cy="96380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4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23E61-409F-385D-7E65-7B6B7B73E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282651" cy="4351338"/>
          </a:xfrm>
        </p:spPr>
        <p:txBody>
          <a:bodyPr/>
          <a:lstStyle>
            <a:lvl1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5E08B-8F79-B7F4-09F3-B7800AAE9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8639-FF27-5846-BFF5-C6B1630282CD}" type="datetimeFigureOut">
              <a:rPr lang="en-US" smtClean="0"/>
              <a:t>9/23/24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F2ED67-3F22-A092-4CE0-EA4324CE4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EBB3A7-F841-BF05-401F-95792349C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25D1A983-897B-7EE5-9132-913BD3D2CA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84555" y="3889093"/>
            <a:ext cx="1831494" cy="8543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CB15A8-2A56-0FF6-E15B-FE555D2C5057}"/>
              </a:ext>
            </a:extLst>
          </p:cNvPr>
          <p:cNvSpPr/>
          <p:nvPr userDrawn="1"/>
        </p:nvSpPr>
        <p:spPr>
          <a:xfrm>
            <a:off x="567159" y="1405243"/>
            <a:ext cx="8738887" cy="5169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7BDA29DA-71D4-D068-ABDA-7291FD69AD8F}"/>
              </a:ext>
            </a:extLst>
          </p:cNvPr>
          <p:cNvSpPr/>
          <p:nvPr userDrawn="1"/>
        </p:nvSpPr>
        <p:spPr>
          <a:xfrm>
            <a:off x="6481824" y="1405243"/>
            <a:ext cx="4114800" cy="5169177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8D3980-F420-78B8-CC8B-34A13A082BC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79106" y="5061170"/>
            <a:ext cx="1936943" cy="97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86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C0235FB-7034-F28F-90E9-B23ECA6D11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9448" y="-22425"/>
            <a:ext cx="12273022" cy="69035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4E04992-A5C9-0DE8-492F-7B93F26CCA50}"/>
              </a:ext>
            </a:extLst>
          </p:cNvPr>
          <p:cNvSpPr/>
          <p:nvPr userDrawn="1"/>
        </p:nvSpPr>
        <p:spPr>
          <a:xfrm>
            <a:off x="443694" y="1481559"/>
            <a:ext cx="5424671" cy="5011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CCF3AB-F6F2-4D49-21E2-EECCB3A9BDEE}"/>
              </a:ext>
            </a:extLst>
          </p:cNvPr>
          <p:cNvSpPr/>
          <p:nvPr userDrawn="1"/>
        </p:nvSpPr>
        <p:spPr>
          <a:xfrm>
            <a:off x="6323638" y="1481559"/>
            <a:ext cx="5424668" cy="5011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BA51C7-6B7C-FF25-5543-4D9E4F8F4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08" y="557604"/>
            <a:ext cx="9208625" cy="7461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4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D3054-3E66-3337-4A8B-217177946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608" y="1666754"/>
            <a:ext cx="5069711" cy="4510209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AE5AA4-B342-48F9-8753-A723A9CC30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5682" y="1666754"/>
            <a:ext cx="5069710" cy="4510209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692EA1-B0F9-1111-DFCF-048BDC302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8639-FF27-5846-BFF5-C6B1630282CD}" type="datetimeFigureOut">
              <a:rPr lang="en-US" smtClean="0"/>
              <a:t>9/23/24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DFB844-F7B3-E7FA-2630-890B1132F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FC6D81-FB25-F3F0-F741-484592003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5AD7B3C-7350-E4D8-BC20-0B32FC130C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04890" y="397929"/>
            <a:ext cx="1839026" cy="92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9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lumn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3E16485-7E66-FC9E-DCA4-E0836CDF97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9448" y="-22425"/>
            <a:ext cx="12273022" cy="69035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5669162-329D-2652-2694-7BBB8E153BB7}"/>
              </a:ext>
            </a:extLst>
          </p:cNvPr>
          <p:cNvSpPr/>
          <p:nvPr userDrawn="1"/>
        </p:nvSpPr>
        <p:spPr>
          <a:xfrm>
            <a:off x="443694" y="1481559"/>
            <a:ext cx="5424671" cy="4965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6D7787-377B-B885-B4D3-AA3C3FFBC380}"/>
              </a:ext>
            </a:extLst>
          </p:cNvPr>
          <p:cNvSpPr/>
          <p:nvPr userDrawn="1"/>
        </p:nvSpPr>
        <p:spPr>
          <a:xfrm>
            <a:off x="6323638" y="1481559"/>
            <a:ext cx="5424668" cy="4965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5CFCBB-0C15-2782-899C-746A52996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431" y="531812"/>
            <a:ext cx="10515600" cy="8552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4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3262BB-E26D-0463-8C5C-D98A33998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5950" y="1620535"/>
            <a:ext cx="5196669" cy="465293"/>
          </a:xfrm>
        </p:spPr>
        <p:txBody>
          <a:bodyPr anchor="b"/>
          <a:lstStyle>
            <a:lvl1pPr marL="0" indent="0" algn="ctr"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1064A1-F767-2F4C-DA1B-0A3B597428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9431" y="2224804"/>
            <a:ext cx="5183188" cy="3964859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54EFB9-6F67-C43E-7629-0031BD7E62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31982" y="1620535"/>
            <a:ext cx="5077428" cy="465293"/>
          </a:xfrm>
        </p:spPr>
        <p:txBody>
          <a:bodyPr anchor="b"/>
          <a:lstStyle>
            <a:lvl1pPr marL="0" indent="0" algn="ctr"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CAB365-FAFE-5659-9B99-794951BA54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31982" y="2224804"/>
            <a:ext cx="5077428" cy="3964859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1A4B9D-8C97-9FA6-90B5-1C9E0422A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8639-FF27-5846-BFF5-C6B1630282CD}" type="datetimeFigureOut">
              <a:rPr lang="en-US" smtClean="0"/>
              <a:t>9/23/24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C8AC78-2100-88FE-4D4B-6D5110FE1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B74B22-0554-5AE0-5DFC-7C35E4F4F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F14A98C-60D2-B32B-DFD5-81EB8E9062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04890" y="397929"/>
            <a:ext cx="1839026" cy="92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44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CA9BC3-9DE5-78B4-5314-9DC84E28B2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9448" y="-22425"/>
            <a:ext cx="12273022" cy="6903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D44BED-46CB-D486-3923-9D9D749E7E2F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4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F97611-56F1-24AC-9771-FA7AA15B8499}"/>
              </a:ext>
            </a:extLst>
          </p:cNvPr>
          <p:cNvSpPr/>
          <p:nvPr userDrawn="1"/>
        </p:nvSpPr>
        <p:spPr>
          <a:xfrm>
            <a:off x="1288648" y="1662394"/>
            <a:ext cx="9614302" cy="11773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3DBE212-089A-F3FE-24B8-EEDDC54ACC29}"/>
              </a:ext>
            </a:extLst>
          </p:cNvPr>
          <p:cNvSpPr/>
          <p:nvPr userDrawn="1"/>
        </p:nvSpPr>
        <p:spPr>
          <a:xfrm>
            <a:off x="216029" y="1494717"/>
            <a:ext cx="1488199" cy="148819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1ECC8F7-F3A9-A711-3F52-7F3672554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7083" y="1769869"/>
            <a:ext cx="8766093" cy="963803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8FD678-6F95-700B-10A6-AC22090B114F}"/>
              </a:ext>
            </a:extLst>
          </p:cNvPr>
          <p:cNvSpPr/>
          <p:nvPr userDrawn="1"/>
        </p:nvSpPr>
        <p:spPr>
          <a:xfrm>
            <a:off x="1319553" y="3526481"/>
            <a:ext cx="9614302" cy="11773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EA1FB63-13AA-3168-3CE5-A77E560E0472}"/>
              </a:ext>
            </a:extLst>
          </p:cNvPr>
          <p:cNvSpPr/>
          <p:nvPr userDrawn="1"/>
        </p:nvSpPr>
        <p:spPr>
          <a:xfrm>
            <a:off x="246934" y="3358804"/>
            <a:ext cx="1488199" cy="148819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D9455F-91F6-1D45-FB76-66FCBE38ACDB}"/>
              </a:ext>
            </a:extLst>
          </p:cNvPr>
          <p:cNvSpPr/>
          <p:nvPr userDrawn="1"/>
        </p:nvSpPr>
        <p:spPr>
          <a:xfrm>
            <a:off x="1319553" y="5287654"/>
            <a:ext cx="9614302" cy="11773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F449743-9CD5-EC46-3D33-09F268B7F3F4}"/>
              </a:ext>
            </a:extLst>
          </p:cNvPr>
          <p:cNvSpPr/>
          <p:nvPr userDrawn="1"/>
        </p:nvSpPr>
        <p:spPr>
          <a:xfrm>
            <a:off x="246934" y="5119977"/>
            <a:ext cx="1488199" cy="148819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F0EB290-643B-AD8E-7449-72A3FC8984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16654" y="3593663"/>
            <a:ext cx="8706522" cy="1042987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FCF9E141-2368-38E9-F0A7-2C97A6F653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57082" y="5354836"/>
            <a:ext cx="8766093" cy="1042987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8883099-C607-0B2F-963E-B15E906DCE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04890" y="397929"/>
            <a:ext cx="1839026" cy="92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928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enter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9C96FD5-7D8A-295E-F608-18664CDDA4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0511" y="-22788"/>
            <a:ext cx="12273022" cy="690357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C75A4B-A9F7-E04E-3F69-F93804D18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8639-FF27-5846-BFF5-C6B1630282CD}" type="datetimeFigureOut">
              <a:rPr lang="en-US" smtClean="0"/>
              <a:t>9/23/24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89BDFF-9D79-5B66-8DDB-3BA98A06F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767654-2B3B-7A26-0683-31C4556B5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0838D4-3141-3675-3BED-884C72B57298}"/>
              </a:ext>
            </a:extLst>
          </p:cNvPr>
          <p:cNvSpPr/>
          <p:nvPr userDrawn="1"/>
        </p:nvSpPr>
        <p:spPr>
          <a:xfrm>
            <a:off x="430192" y="436943"/>
            <a:ext cx="11331616" cy="5984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405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08C879-BA12-CCC4-01AA-40745EDEA2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9448" y="-22425"/>
            <a:ext cx="3827059" cy="6903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24CBFA-6125-44F8-83E8-7D33870D6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912" y="365125"/>
            <a:ext cx="7972426" cy="96380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F9B884-ABB0-E676-C8FD-80F00D43C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8639-FF27-5846-BFF5-C6B1630282CD}" type="datetimeFigureOut">
              <a:rPr lang="en-US" smtClean="0"/>
              <a:t>9/23/24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FD7FDC-257C-3DDB-CAAE-9F117978E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4AB0A3-F0C2-8748-C76F-683C5C959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7E69929-80AE-63B1-5391-0FA8EFCB4A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71913" y="1657350"/>
            <a:ext cx="7972425" cy="448627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B30CE1-68C9-8C6F-7F65-62AB66D64C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9367" y="1408766"/>
            <a:ext cx="3229428" cy="322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404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AL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BAC82CD-4247-4586-9890-C20967581F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6001" y="-22425"/>
            <a:ext cx="12273022" cy="6903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5BD6EA-4CFD-E21A-3BE4-8C4F0F4A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379120"/>
            <a:ext cx="5746146" cy="96380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D3B8BF-9679-C85B-3B4A-CF8F926AB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8639-FF27-5846-BFF5-C6B1630282CD}" type="datetimeFigureOut">
              <a:rPr lang="en-US" smtClean="0"/>
              <a:t>9/23/24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4B2B2F-36DB-3CCA-F65B-E5FA511DE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6C7AEE-0121-A227-3B3C-D2216CE45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71D66B-F9C7-C80E-6927-27890290E7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8501" y="725099"/>
            <a:ext cx="4890069" cy="488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05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40E42C-667D-30C4-2A94-69DC5D1FE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3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E50AB2-CB75-63B2-A639-F6B1CB40C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65AB0-6A15-3BFC-4B96-CD46B8DCD0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98639-FF27-5846-BFF5-C6B1630282CD}" type="datetimeFigureOut">
              <a:rPr lang="en-US" smtClean="0"/>
              <a:t>9/23/24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38AA3-CAA2-2B69-9014-0DDA6B023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13C6E-7433-C7BD-DD84-165D253C3F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02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DB63E-F8AC-F79B-6824-DCC3CD15CD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All Advisor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67A706-E629-5054-05B0-6C40B2470E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September 23, 2024</a:t>
            </a:r>
          </a:p>
        </p:txBody>
      </p:sp>
    </p:spTree>
    <p:extLst>
      <p:ext uri="{BB962C8B-B14F-4D97-AF65-F5344CB8AC3E}">
        <p14:creationId xmlns:p14="http://schemas.microsoft.com/office/powerpoint/2010/main" val="982741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B2494-CE5F-5515-6DEB-C361B9F37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895377"/>
            <a:ext cx="5746146" cy="963803"/>
          </a:xfrm>
        </p:spPr>
        <p:txBody>
          <a:bodyPr/>
          <a:lstStyle/>
          <a:p>
            <a:r>
              <a:rPr lang="en-US" dirty="0"/>
              <a:t>State Officer Team</a:t>
            </a:r>
          </a:p>
        </p:txBody>
      </p:sp>
      <p:pic>
        <p:nvPicPr>
          <p:cNvPr id="6" name="Picture 5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4C2C3BB1-4770-20B0-F29F-4BDDDEE6B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480" y="1962363"/>
            <a:ext cx="6000390" cy="400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3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4D3EB-0031-7DEB-63AF-09BE28E84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65ED3-7A65-BF18-E67C-21B5DEB59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389776" cy="435133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NEW Website</a:t>
            </a:r>
          </a:p>
          <a:p>
            <a:r>
              <a:rPr lang="en-US" dirty="0"/>
              <a:t>App – Year-Round Updates</a:t>
            </a:r>
          </a:p>
          <a:p>
            <a:r>
              <a:rPr lang="en-US" dirty="0"/>
              <a:t>Boeing Assembler Competition</a:t>
            </a:r>
          </a:p>
          <a:p>
            <a:r>
              <a:rPr lang="en-US" dirty="0"/>
              <a:t>Registration System – All Conferences</a:t>
            </a:r>
          </a:p>
          <a:p>
            <a:r>
              <a:rPr lang="en-US" dirty="0"/>
              <a:t>New Payment Address </a:t>
            </a:r>
          </a:p>
          <a:p>
            <a:r>
              <a:rPr lang="en-US" dirty="0"/>
              <a:t>Welding Sculpture – </a:t>
            </a:r>
            <a:r>
              <a:rPr lang="en-US" sz="2300" i="1" dirty="0"/>
              <a:t>Thank you Wagstaff</a:t>
            </a:r>
            <a:endParaRPr lang="en-US" dirty="0"/>
          </a:p>
          <a:p>
            <a:r>
              <a:rPr lang="en-US" dirty="0"/>
              <a:t>Achievements</a:t>
            </a:r>
          </a:p>
          <a:p>
            <a:pPr lvl="1"/>
            <a:r>
              <a:rPr lang="en-US" dirty="0"/>
              <a:t>Growth, Central Welding Supply, Boeing, SSE, NET, NTC</a:t>
            </a:r>
          </a:p>
          <a:p>
            <a:r>
              <a:rPr lang="en-US" dirty="0"/>
              <a:t>Vision of Organization </a:t>
            </a:r>
          </a:p>
          <a:p>
            <a:pPr lvl="1"/>
            <a:r>
              <a:rPr lang="en-US" dirty="0"/>
              <a:t>Great Events &gt; Great Opportunities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Reminder: All invoicing will come via </a:t>
            </a:r>
            <a:r>
              <a:rPr lang="en-US" dirty="0" err="1"/>
              <a:t>Quickbooks</a:t>
            </a:r>
            <a:r>
              <a:rPr lang="en-US" dirty="0"/>
              <a:t> (No merchant fee)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D9E59C-9E47-CC0C-E921-1A416C964E55}"/>
              </a:ext>
            </a:extLst>
          </p:cNvPr>
          <p:cNvSpPr txBox="1"/>
          <p:nvPr/>
        </p:nvSpPr>
        <p:spPr>
          <a:xfrm>
            <a:off x="6776150" y="2491275"/>
            <a:ext cx="3769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u="sng" dirty="0">
                <a:solidFill>
                  <a:srgbClr val="00336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New Payment Address:</a:t>
            </a:r>
          </a:p>
          <a:p>
            <a:r>
              <a:rPr lang="en-US" i="0" dirty="0">
                <a:solidFill>
                  <a:srgbClr val="00336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SkillsUSA Washington</a:t>
            </a:r>
            <a:br>
              <a:rPr lang="en-US" i="0" dirty="0">
                <a:solidFill>
                  <a:srgbClr val="00336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</a:br>
            <a:r>
              <a:rPr lang="en-US" i="0" dirty="0">
                <a:solidFill>
                  <a:srgbClr val="00336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527 NW Elm Ave, Ste 3 #129</a:t>
            </a:r>
            <a:br>
              <a:rPr lang="en-US" i="0" dirty="0">
                <a:solidFill>
                  <a:srgbClr val="00336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</a:br>
            <a:r>
              <a:rPr lang="en-US" i="0" dirty="0">
                <a:solidFill>
                  <a:srgbClr val="00336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Redmond, OR 97756</a:t>
            </a:r>
            <a:endParaRPr lang="en-US" dirty="0">
              <a:solidFill>
                <a:srgbClr val="0033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841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4D3EB-0031-7DEB-63AF-09BE28E84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65ED3-7A65-BF18-E67C-21B5DEB59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59909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Last years goals:</a:t>
            </a:r>
            <a:endParaRPr lang="en-US" u="sng" dirty="0"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Training Center on website - </a:t>
            </a:r>
            <a:r>
              <a:rPr lang="en-US" sz="2000" b="1" u="sng" dirty="0"/>
              <a:t>Yes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Membership growth – </a:t>
            </a:r>
            <a:r>
              <a:rPr lang="en-US" sz="2000" b="1" u="sng" dirty="0"/>
              <a:t>Yes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Keep costs as LOW as possible for our students - </a:t>
            </a:r>
            <a:r>
              <a:rPr lang="en-US" sz="2000" b="1" u="sng" dirty="0"/>
              <a:t>Yes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Every contest led by industry – </a:t>
            </a:r>
            <a:r>
              <a:rPr lang="en-US" sz="2000" b="1" i="1" u="sng" dirty="0"/>
              <a:t>Almost</a:t>
            </a:r>
            <a:endParaRPr lang="en-US" sz="2000" b="1" u="sng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Increase scholarship opportunities to give back to our student members and their chapters. – </a:t>
            </a:r>
            <a:r>
              <a:rPr lang="en-US" sz="2000" b="1" u="sng" dirty="0"/>
              <a:t>Yes</a:t>
            </a:r>
          </a:p>
          <a:p>
            <a:pPr marL="0" indent="0">
              <a:buNone/>
            </a:pPr>
            <a:endParaRPr lang="en-US" dirty="0"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34603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4D3EB-0031-7DEB-63AF-09BE28E84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SkillsUSA Washington Imperatives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65ED3-7A65-BF18-E67C-21B5DEB59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599098" cy="4351338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500" dirty="0"/>
              <a:t>Get industry involved and in front of our students. </a:t>
            </a:r>
          </a:p>
          <a:p>
            <a:pPr lvl="1"/>
            <a:r>
              <a:rPr lang="en-US" sz="2100" dirty="0"/>
              <a:t>Keeps cost low</a:t>
            </a:r>
          </a:p>
          <a:p>
            <a:pPr lvl="1"/>
            <a:r>
              <a:rPr lang="en-US" sz="2100" dirty="0"/>
              <a:t>Increases experience and opportunities for the students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100" dirty="0"/>
          </a:p>
          <a:p>
            <a:pPr marL="457200" indent="-457200">
              <a:buFont typeface="+mj-lt"/>
              <a:buAutoNum type="arabicPeriod"/>
            </a:pPr>
            <a:r>
              <a:rPr lang="en-US" sz="2500" dirty="0"/>
              <a:t>Technical Standards are used </a:t>
            </a:r>
          </a:p>
          <a:p>
            <a:pPr marL="457200" indent="-457200">
              <a:buFont typeface="+mj-lt"/>
              <a:buAutoNum type="arabicPeriod"/>
            </a:pPr>
            <a:endParaRPr lang="en-US" sz="2500" dirty="0"/>
          </a:p>
          <a:p>
            <a:pPr marL="457200" indent="-457200">
              <a:buFont typeface="+mj-lt"/>
              <a:buAutoNum type="arabicPeriod"/>
            </a:pPr>
            <a:r>
              <a:rPr lang="en-US" sz="2500" dirty="0"/>
              <a:t>Unified regional championships</a:t>
            </a:r>
          </a:p>
          <a:p>
            <a:pPr lvl="1"/>
            <a:r>
              <a:rPr lang="en-US" sz="2100" dirty="0"/>
              <a:t>Ensures all SLC participants are properly equipped and prepared for the progressive nature of our championships </a:t>
            </a:r>
          </a:p>
          <a:p>
            <a:pPr marL="457200" lvl="1" indent="0">
              <a:buNone/>
            </a:pPr>
            <a:endParaRPr lang="en-US" sz="2100" dirty="0"/>
          </a:p>
          <a:p>
            <a:pPr marL="457200" indent="-457200">
              <a:buFont typeface="+mj-lt"/>
              <a:buAutoNum type="arabicPeriod"/>
            </a:pPr>
            <a:r>
              <a:rPr lang="en-US" sz="2500" dirty="0"/>
              <a:t>Must pay our invoices in a timely manner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174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13127-B264-7BD9-24F6-7034E350F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B2E6C1-982A-3576-7534-D0B6A721C0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3E21E6-0B88-AE80-2D0A-251DF9FBD8A2}"/>
              </a:ext>
            </a:extLst>
          </p:cNvPr>
          <p:cNvSpPr/>
          <p:nvPr/>
        </p:nvSpPr>
        <p:spPr>
          <a:xfrm>
            <a:off x="-171007" y="-69112"/>
            <a:ext cx="12534013" cy="6996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road with trees and sun rays&#10;&#10;Description automatically generated with medium confidence">
            <a:extLst>
              <a:ext uri="{FF2B5EF4-FFF2-40B4-BE49-F238E27FC236}">
                <a16:creationId xmlns:a16="http://schemas.microsoft.com/office/drawing/2014/main" id="{A1CD30B1-9144-6209-9D85-F2A17199D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46000"/>
                    </a14:imgEffect>
                    <a14:imgEffect>
                      <a14:brightnessContrast bright="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1008" y="-69112"/>
            <a:ext cx="12534013" cy="6995304"/>
          </a:xfrm>
          <a:prstGeom prst="rect">
            <a:avLst/>
          </a:prstGeom>
        </p:spPr>
      </p:pic>
      <p:pic>
        <p:nvPicPr>
          <p:cNvPr id="6" name="Picture 5" descr="A white and green logo with trees and mountains&#10;&#10;Description automatically generated">
            <a:extLst>
              <a:ext uri="{FF2B5EF4-FFF2-40B4-BE49-F238E27FC236}">
                <a16:creationId xmlns:a16="http://schemas.microsoft.com/office/drawing/2014/main" id="{F1D4FD7D-C1EA-8696-5082-DDD757732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1939" y="1891517"/>
            <a:ext cx="4208108" cy="420810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6DE9B99-1045-831C-27AC-9C2CD0CC3ABC}"/>
              </a:ext>
            </a:extLst>
          </p:cNvPr>
          <p:cNvSpPr txBox="1">
            <a:spLocks/>
          </p:cNvSpPr>
          <p:nvPr/>
        </p:nvSpPr>
        <p:spPr>
          <a:xfrm>
            <a:off x="2894383" y="160974"/>
            <a:ext cx="6403221" cy="15263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</a:rPr>
              <a:t>October 25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- 26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</a:rPr>
              <a:t>Black Diamond Camp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4BB8BAB-FF01-1EDD-574C-A558CA7DE77B}"/>
              </a:ext>
            </a:extLst>
          </p:cNvPr>
          <p:cNvSpPr txBox="1">
            <a:spLocks/>
          </p:cNvSpPr>
          <p:nvPr/>
        </p:nvSpPr>
        <p:spPr>
          <a:xfrm>
            <a:off x="270630" y="3243774"/>
            <a:ext cx="3601282" cy="11304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</a:rPr>
              <a:t>Registration NOW OPEN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6503F4B-1E5C-A5B9-32EB-B55955409F16}"/>
              </a:ext>
            </a:extLst>
          </p:cNvPr>
          <p:cNvSpPr txBox="1">
            <a:spLocks/>
          </p:cNvSpPr>
          <p:nvPr/>
        </p:nvSpPr>
        <p:spPr>
          <a:xfrm>
            <a:off x="9433249" y="6106360"/>
            <a:ext cx="2929756" cy="5982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</a:rPr>
              <a:t>Questions?</a:t>
            </a:r>
          </a:p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</a:rPr>
              <a:t>Courtney@skillsusawashington.org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870B0C4-179E-51A9-F842-3FE968B9DC4D}"/>
              </a:ext>
            </a:extLst>
          </p:cNvPr>
          <p:cNvSpPr txBox="1">
            <a:spLocks/>
          </p:cNvSpPr>
          <p:nvPr/>
        </p:nvSpPr>
        <p:spPr>
          <a:xfrm>
            <a:off x="8046642" y="3073600"/>
            <a:ext cx="3874728" cy="15263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3200" dirty="0">
                <a:solidFill>
                  <a:schemeClr val="bg1"/>
                </a:solidFill>
              </a:rPr>
              <a:t>Registration Closes October 2</a:t>
            </a:r>
            <a:r>
              <a:rPr lang="en-US" sz="3200" baseline="30000" dirty="0">
                <a:solidFill>
                  <a:schemeClr val="bg1"/>
                </a:solidFill>
              </a:rPr>
              <a:t>nd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492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B7E72-4497-3C3A-9B5C-1A6E9CBCC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Dates/Deadlines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C4F20-462E-0EE8-654A-CFC6293E7E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72270" y="1535132"/>
            <a:ext cx="3020691" cy="4409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Advisor Training Series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2BD729C-5930-5B47-08F5-3A55D4360A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769754"/>
              </p:ext>
            </p:extLst>
          </p:nvPr>
        </p:nvGraphicFramePr>
        <p:xfrm>
          <a:off x="6414665" y="1890038"/>
          <a:ext cx="5211744" cy="4526435"/>
        </p:xfrm>
        <a:graphic>
          <a:graphicData uri="http://schemas.openxmlformats.org/drawingml/2006/table">
            <a:tbl>
              <a:tblPr/>
              <a:tblGrid>
                <a:gridCol w="2605872">
                  <a:extLst>
                    <a:ext uri="{9D8B030D-6E8A-4147-A177-3AD203B41FA5}">
                      <a16:colId xmlns:a16="http://schemas.microsoft.com/office/drawing/2014/main" val="3721669203"/>
                    </a:ext>
                  </a:extLst>
                </a:gridCol>
                <a:gridCol w="2605872">
                  <a:extLst>
                    <a:ext uri="{9D8B030D-6E8A-4147-A177-3AD203B41FA5}">
                      <a16:colId xmlns:a16="http://schemas.microsoft.com/office/drawing/2014/main" val="383796125"/>
                    </a:ext>
                  </a:extLst>
                </a:gridCol>
              </a:tblGrid>
              <a:tr h="409448"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</a:rPr>
                        <a:t>SkillsUSA 101</a:t>
                      </a:r>
                      <a:endParaRPr lang="en-US" sz="1400" dirty="0">
                        <a:effectLst/>
                      </a:endParaRPr>
                    </a:p>
                  </a:txBody>
                  <a:tcPr marL="76072" marR="76072" marT="76072" marB="7607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Tuesday, October 1 @ 4-6 PM</a:t>
                      </a:r>
                    </a:p>
                  </a:txBody>
                  <a:tcPr marL="76072" marR="76072" marT="76072" marB="7607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1500906"/>
                  </a:ext>
                </a:extLst>
              </a:tr>
              <a:tr h="645589"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</a:rPr>
                        <a:t>Chapter Of Excellence</a:t>
                      </a:r>
                      <a:endParaRPr lang="en-US" sz="1400" dirty="0">
                        <a:effectLst/>
                      </a:endParaRPr>
                    </a:p>
                  </a:txBody>
                  <a:tcPr marL="76072" marR="76072" marT="76072" marB="7607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Thursday, October 3 @ 4-6 PM</a:t>
                      </a:r>
                      <a:br>
                        <a:rPr lang="en-US" sz="1400">
                          <a:effectLst/>
                        </a:rPr>
                      </a:br>
                      <a:endParaRPr lang="en-US" sz="1400">
                        <a:effectLst/>
                      </a:endParaRPr>
                    </a:p>
                  </a:txBody>
                  <a:tcPr marL="76072" marR="76072" marT="76072" marB="7607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2109584"/>
                  </a:ext>
                </a:extLst>
              </a:tr>
              <a:tr h="645589">
                <a:tc>
                  <a:txBody>
                    <a:bodyPr/>
                    <a:lstStyle/>
                    <a:p>
                      <a:r>
                        <a:rPr lang="en-US" sz="1400" b="1">
                          <a:effectLst/>
                        </a:rPr>
                        <a:t>Preparing Regional Championships</a:t>
                      </a:r>
                      <a:endParaRPr lang="en-US" sz="1400">
                        <a:effectLst/>
                      </a:endParaRPr>
                    </a:p>
                  </a:txBody>
                  <a:tcPr marL="76072" marR="76072" marT="76072" marB="7607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Tuesday, October 8 @ 4-6 PM</a:t>
                      </a:r>
                    </a:p>
                  </a:txBody>
                  <a:tcPr marL="76072" marR="76072" marT="76072" marB="7607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8892602"/>
                  </a:ext>
                </a:extLst>
              </a:tr>
              <a:tr h="645589"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</a:rPr>
                        <a:t>SkillsUSA Advanced – Teaching Tools</a:t>
                      </a:r>
                      <a:endParaRPr lang="en-US" sz="1400" dirty="0">
                        <a:effectLst/>
                      </a:endParaRPr>
                    </a:p>
                  </a:txBody>
                  <a:tcPr marL="76072" marR="76072" marT="76072" marB="7607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Thursday, October 10 @ 4-6 PM</a:t>
                      </a:r>
                      <a:br>
                        <a:rPr lang="en-US" sz="1400">
                          <a:effectLst/>
                        </a:rPr>
                      </a:br>
                      <a:endParaRPr lang="en-US" sz="1400">
                        <a:effectLst/>
                      </a:endParaRPr>
                    </a:p>
                  </a:txBody>
                  <a:tcPr marL="76072" marR="76072" marT="76072" marB="7607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8708379"/>
                  </a:ext>
                </a:extLst>
              </a:tr>
              <a:tr h="883542">
                <a:tc>
                  <a:txBody>
                    <a:bodyPr/>
                    <a:lstStyle/>
                    <a:p>
                      <a:r>
                        <a:rPr lang="en-US" sz="1400" b="1">
                          <a:effectLst/>
                        </a:rPr>
                        <a:t>Embracing DEI in the CTE Classroom</a:t>
                      </a:r>
                      <a:br>
                        <a:rPr lang="en-US" sz="1400" b="1">
                          <a:effectLst/>
                        </a:rPr>
                      </a:br>
                      <a:endParaRPr lang="en-US" sz="1400">
                        <a:effectLst/>
                      </a:endParaRPr>
                    </a:p>
                  </a:txBody>
                  <a:tcPr marL="76072" marR="76072" marT="76072" marB="7607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Tuesday, October 15 @ 4-6 PM</a:t>
                      </a:r>
                    </a:p>
                  </a:txBody>
                  <a:tcPr marL="76072" marR="76072" marT="76072" marB="7607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3537774"/>
                  </a:ext>
                </a:extLst>
              </a:tr>
              <a:tr h="645589">
                <a:tc>
                  <a:txBody>
                    <a:bodyPr/>
                    <a:lstStyle/>
                    <a:p>
                      <a:r>
                        <a:rPr lang="en-US" sz="1400" b="1">
                          <a:effectLst/>
                        </a:rPr>
                        <a:t>Integrating SkillsUSA into your Classroom Framework</a:t>
                      </a:r>
                      <a:endParaRPr lang="en-US" sz="1400">
                        <a:effectLst/>
                      </a:endParaRPr>
                    </a:p>
                  </a:txBody>
                  <a:tcPr marL="76072" marR="76072" marT="76072" marB="7607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Thursday, October 17 @ 4-6 PM</a:t>
                      </a:r>
                    </a:p>
                  </a:txBody>
                  <a:tcPr marL="76072" marR="76072" marT="76072" marB="7607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1355544"/>
                  </a:ext>
                </a:extLst>
              </a:tr>
              <a:tr h="651089"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</a:rPr>
                        <a:t>Round Table: Statewide Support for Advisors</a:t>
                      </a:r>
                      <a:endParaRPr lang="en-US" sz="1400" dirty="0">
                        <a:effectLst/>
                      </a:endParaRPr>
                    </a:p>
                  </a:txBody>
                  <a:tcPr marL="76072" marR="76072" marT="76072" marB="7607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Tuesday, October 21 @ 4-5 PM</a:t>
                      </a:r>
                    </a:p>
                  </a:txBody>
                  <a:tcPr marL="76072" marR="76072" marT="76072" marB="7607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5795890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30AB77EB-C30D-4AAD-563B-C42C421C95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498737"/>
              </p:ext>
            </p:extLst>
          </p:nvPr>
        </p:nvGraphicFramePr>
        <p:xfrm>
          <a:off x="565591" y="1890039"/>
          <a:ext cx="5211744" cy="4526437"/>
        </p:xfrm>
        <a:graphic>
          <a:graphicData uri="http://schemas.openxmlformats.org/drawingml/2006/table">
            <a:tbl>
              <a:tblPr/>
              <a:tblGrid>
                <a:gridCol w="2605872">
                  <a:extLst>
                    <a:ext uri="{9D8B030D-6E8A-4147-A177-3AD203B41FA5}">
                      <a16:colId xmlns:a16="http://schemas.microsoft.com/office/drawing/2014/main" val="3721669203"/>
                    </a:ext>
                  </a:extLst>
                </a:gridCol>
                <a:gridCol w="2605872">
                  <a:extLst>
                    <a:ext uri="{9D8B030D-6E8A-4147-A177-3AD203B41FA5}">
                      <a16:colId xmlns:a16="http://schemas.microsoft.com/office/drawing/2014/main" val="383796125"/>
                    </a:ext>
                  </a:extLst>
                </a:gridCol>
              </a:tblGrid>
              <a:tr h="559170"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</a:rPr>
                        <a:t>Fall Leadership Camp Registration Closes</a:t>
                      </a:r>
                    </a:p>
                  </a:txBody>
                  <a:tcPr marL="76072" marR="76072" marT="76072" marB="7607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October 2</a:t>
                      </a:r>
                      <a:r>
                        <a:rPr lang="en-US" sz="1400" baseline="30000" dirty="0">
                          <a:effectLst/>
                        </a:rPr>
                        <a:t>nd</a:t>
                      </a:r>
                      <a:r>
                        <a:rPr lang="en-US" sz="1400" dirty="0">
                          <a:effectLst/>
                        </a:rPr>
                        <a:t> 2024</a:t>
                      </a:r>
                    </a:p>
                  </a:txBody>
                  <a:tcPr marL="76072" marR="76072" marT="76072" marB="7607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704532"/>
                  </a:ext>
                </a:extLst>
              </a:tr>
              <a:tr h="353069"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</a:rPr>
                        <a:t>Fall Leadership Camp</a:t>
                      </a:r>
                      <a:endParaRPr lang="en-US" sz="1400" dirty="0">
                        <a:effectLst/>
                      </a:endParaRPr>
                    </a:p>
                  </a:txBody>
                  <a:tcPr marL="76072" marR="76072" marT="76072" marB="7607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October 25</a:t>
                      </a:r>
                      <a:r>
                        <a:rPr lang="en-US" sz="1400" baseline="30000" dirty="0">
                          <a:effectLst/>
                        </a:rPr>
                        <a:t>th</a:t>
                      </a:r>
                      <a:r>
                        <a:rPr lang="en-US" sz="1400" dirty="0">
                          <a:effectLst/>
                        </a:rPr>
                        <a:t> – 26</a:t>
                      </a:r>
                      <a:r>
                        <a:rPr lang="en-US" sz="1400" baseline="30000" dirty="0">
                          <a:effectLst/>
                        </a:rPr>
                        <a:t>th</a:t>
                      </a:r>
                      <a:r>
                        <a:rPr lang="en-US" sz="1400" dirty="0">
                          <a:effectLst/>
                        </a:rPr>
                        <a:t> 2024</a:t>
                      </a:r>
                    </a:p>
                  </a:txBody>
                  <a:tcPr marL="76072" marR="76072" marT="76072" marB="7607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1500906"/>
                  </a:ext>
                </a:extLst>
              </a:tr>
              <a:tr h="559170"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</a:rPr>
                        <a:t>Regional Conference Registration Opens</a:t>
                      </a:r>
                      <a:endParaRPr lang="en-US" sz="1400" dirty="0">
                        <a:effectLst/>
                      </a:endParaRPr>
                    </a:p>
                  </a:txBody>
                  <a:tcPr marL="76072" marR="76072" marT="76072" marB="7607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Varies by region</a:t>
                      </a:r>
                    </a:p>
                  </a:txBody>
                  <a:tcPr marL="76072" marR="76072" marT="76072" marB="7607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2109584"/>
                  </a:ext>
                </a:extLst>
              </a:tr>
              <a:tr h="401241"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</a:rPr>
                        <a:t>Regional Conference</a:t>
                      </a:r>
                      <a:endParaRPr lang="en-US" sz="1400" dirty="0">
                        <a:effectLst/>
                      </a:endParaRPr>
                    </a:p>
                  </a:txBody>
                  <a:tcPr marL="76072" marR="76072" marT="76072" marB="7607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Reference your region’s webpage</a:t>
                      </a:r>
                    </a:p>
                  </a:txBody>
                  <a:tcPr marL="76072" marR="76072" marT="76072" marB="7607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8892602"/>
                  </a:ext>
                </a:extLst>
              </a:tr>
              <a:tr h="353069"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</a:rPr>
                        <a:t>State Membership Deadline</a:t>
                      </a:r>
                      <a:endParaRPr lang="en-US" sz="1400" dirty="0">
                        <a:effectLst/>
                      </a:endParaRPr>
                    </a:p>
                  </a:txBody>
                  <a:tcPr marL="76072" marR="76072" marT="76072" marB="7607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February 1</a:t>
                      </a:r>
                      <a:r>
                        <a:rPr lang="en-US" sz="1400" baseline="30000" dirty="0">
                          <a:effectLst/>
                        </a:rPr>
                        <a:t>st</a:t>
                      </a:r>
                      <a:r>
                        <a:rPr lang="en-US" sz="1400" dirty="0">
                          <a:effectLst/>
                        </a:rPr>
                        <a:t> 2025</a:t>
                      </a:r>
                    </a:p>
                  </a:txBody>
                  <a:tcPr marL="76072" marR="76072" marT="76072" marB="7607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8708379"/>
                  </a:ext>
                </a:extLst>
              </a:tr>
              <a:tr h="559170"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</a:rPr>
                        <a:t>State Conference Draft / Registration Opens</a:t>
                      </a:r>
                      <a:endParaRPr lang="en-US" sz="1400" dirty="0">
                        <a:effectLst/>
                      </a:endParaRPr>
                    </a:p>
                  </a:txBody>
                  <a:tcPr marL="76072" marR="76072" marT="76072" marB="7607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February 6</a:t>
                      </a:r>
                      <a:r>
                        <a:rPr lang="en-US" sz="1400" baseline="30000" dirty="0">
                          <a:effectLst/>
                        </a:rPr>
                        <a:t>th</a:t>
                      </a:r>
                      <a:r>
                        <a:rPr lang="en-US" sz="1400" dirty="0">
                          <a:effectLst/>
                        </a:rPr>
                        <a:t> 2025</a:t>
                      </a:r>
                    </a:p>
                  </a:txBody>
                  <a:tcPr marL="76072" marR="76072" marT="76072" marB="7607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3537774"/>
                  </a:ext>
                </a:extLst>
              </a:tr>
              <a:tr h="559170"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</a:rPr>
                        <a:t>State Leadership &amp; Skills Conference</a:t>
                      </a:r>
                      <a:endParaRPr lang="en-US" sz="1400" dirty="0">
                        <a:effectLst/>
                      </a:endParaRPr>
                    </a:p>
                  </a:txBody>
                  <a:tcPr marL="76072" marR="76072" marT="76072" marB="7607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March 27</a:t>
                      </a:r>
                      <a:r>
                        <a:rPr lang="en-US" sz="1400" baseline="30000" dirty="0">
                          <a:effectLst/>
                        </a:rPr>
                        <a:t>th</a:t>
                      </a:r>
                      <a:r>
                        <a:rPr lang="en-US" sz="1400" dirty="0">
                          <a:effectLst/>
                        </a:rPr>
                        <a:t> – 29</a:t>
                      </a:r>
                      <a:r>
                        <a:rPr lang="en-US" sz="1400" baseline="30000" dirty="0">
                          <a:effectLst/>
                        </a:rPr>
                        <a:t>th</a:t>
                      </a:r>
                      <a:r>
                        <a:rPr lang="en-US" sz="1400" dirty="0">
                          <a:effectLst/>
                        </a:rPr>
                        <a:t> 2025</a:t>
                      </a:r>
                    </a:p>
                  </a:txBody>
                  <a:tcPr marL="76072" marR="76072" marT="76072" marB="7607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1355544"/>
                  </a:ext>
                </a:extLst>
              </a:tr>
              <a:tr h="353069"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</a:rPr>
                        <a:t>Assembler Competition</a:t>
                      </a:r>
                      <a:endParaRPr lang="en-US" sz="1400" dirty="0">
                        <a:effectLst/>
                      </a:endParaRPr>
                    </a:p>
                  </a:txBody>
                  <a:tcPr marL="76072" marR="76072" marT="76072" marB="7607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April 12</a:t>
                      </a:r>
                      <a:r>
                        <a:rPr lang="en-US" sz="1400" baseline="30000" dirty="0">
                          <a:effectLst/>
                        </a:rPr>
                        <a:t>th</a:t>
                      </a:r>
                      <a:r>
                        <a:rPr lang="en-US" sz="1400" dirty="0">
                          <a:effectLst/>
                        </a:rPr>
                        <a:t> 2025</a:t>
                      </a:r>
                    </a:p>
                  </a:txBody>
                  <a:tcPr marL="76072" marR="76072" marT="76072" marB="7607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5795890"/>
                  </a:ext>
                </a:extLst>
              </a:tr>
              <a:tr h="713228"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</a:rPr>
                        <a:t>National Leadership &amp; Skills Conference</a:t>
                      </a:r>
                    </a:p>
                  </a:txBody>
                  <a:tcPr marL="76072" marR="76072" marT="76072" marB="7607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June 23</a:t>
                      </a:r>
                      <a:r>
                        <a:rPr lang="en-US" sz="1400" baseline="30000" dirty="0">
                          <a:effectLst/>
                        </a:rPr>
                        <a:t>rd</a:t>
                      </a:r>
                      <a:r>
                        <a:rPr lang="en-US" sz="1400" dirty="0">
                          <a:effectLst/>
                        </a:rPr>
                        <a:t> – 27</a:t>
                      </a:r>
                      <a:r>
                        <a:rPr lang="en-US" sz="1400" baseline="30000" dirty="0">
                          <a:effectLst/>
                        </a:rPr>
                        <a:t>th</a:t>
                      </a:r>
                      <a:r>
                        <a:rPr lang="en-US" sz="1400" dirty="0">
                          <a:effectLst/>
                        </a:rPr>
                        <a:t> 2025</a:t>
                      </a:r>
                    </a:p>
                  </a:txBody>
                  <a:tcPr marL="76072" marR="76072" marT="76072" marB="7607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2746767"/>
                  </a:ext>
                </a:extLst>
              </a:tr>
            </a:tbl>
          </a:graphicData>
        </a:graphic>
      </p:graphicFrame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76C08B1-0DFC-E289-5616-6509EBCC16CB}"/>
              </a:ext>
            </a:extLst>
          </p:cNvPr>
          <p:cNvSpPr txBox="1">
            <a:spLocks/>
          </p:cNvSpPr>
          <p:nvPr/>
        </p:nvSpPr>
        <p:spPr>
          <a:xfrm>
            <a:off x="565591" y="1530799"/>
            <a:ext cx="1549380" cy="4495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/>
              <a:t>Events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172254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515AA-8724-0A2B-FC48-B8F255161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 is KEY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6981F-206F-6EDE-FEB2-D30246C1D8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46450" y="1918326"/>
            <a:ext cx="8766093" cy="963803"/>
          </a:xfrm>
        </p:spPr>
        <p:txBody>
          <a:bodyPr>
            <a:normAutofit/>
          </a:bodyPr>
          <a:lstStyle/>
          <a:p>
            <a:r>
              <a:rPr lang="en-US" sz="4400" b="1" dirty="0"/>
              <a:t>Website</a:t>
            </a:r>
          </a:p>
        </p:txBody>
      </p:sp>
      <p:pic>
        <p:nvPicPr>
          <p:cNvPr id="4" name="Graphic 3" descr="Smart Phone with solid fill">
            <a:extLst>
              <a:ext uri="{FF2B5EF4-FFF2-40B4-BE49-F238E27FC236}">
                <a16:creationId xmlns:a16="http://schemas.microsoft.com/office/drawing/2014/main" id="{5CC44E37-3EF7-6695-2EA3-0627537FA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4539" y="5425064"/>
            <a:ext cx="914400" cy="914400"/>
          </a:xfrm>
          <a:prstGeom prst="rect">
            <a:avLst/>
          </a:prstGeom>
        </p:spPr>
      </p:pic>
      <p:pic>
        <p:nvPicPr>
          <p:cNvPr id="5" name="Graphic 4" descr="Internet with solid fill">
            <a:extLst>
              <a:ext uri="{FF2B5EF4-FFF2-40B4-BE49-F238E27FC236}">
                <a16:creationId xmlns:a16="http://schemas.microsoft.com/office/drawing/2014/main" id="{E80F22DA-07A3-3F00-3933-5D0D897C32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4539" y="1794570"/>
            <a:ext cx="914400" cy="914400"/>
          </a:xfrm>
          <a:prstGeom prst="rect">
            <a:avLst/>
          </a:prstGeom>
        </p:spPr>
      </p:pic>
      <p:pic>
        <p:nvPicPr>
          <p:cNvPr id="6" name="Graphic 5" descr="Email with solid fill">
            <a:extLst>
              <a:ext uri="{FF2B5EF4-FFF2-40B4-BE49-F238E27FC236}">
                <a16:creationId xmlns:a16="http://schemas.microsoft.com/office/drawing/2014/main" id="{1DD8FB35-0EEC-A2BA-B21B-A432012B08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4539" y="3609817"/>
            <a:ext cx="914400" cy="91440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4770905-07C9-AF85-4CFE-3396FE911604}"/>
              </a:ext>
            </a:extLst>
          </p:cNvPr>
          <p:cNvSpPr txBox="1">
            <a:spLocks/>
          </p:cNvSpPr>
          <p:nvPr/>
        </p:nvSpPr>
        <p:spPr>
          <a:xfrm>
            <a:off x="1846449" y="3862276"/>
            <a:ext cx="8766093" cy="963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Mailer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3EE77A1-918F-00B7-88A8-BDBFAF02BB57}"/>
              </a:ext>
            </a:extLst>
          </p:cNvPr>
          <p:cNvSpPr txBox="1">
            <a:spLocks/>
          </p:cNvSpPr>
          <p:nvPr/>
        </p:nvSpPr>
        <p:spPr>
          <a:xfrm>
            <a:off x="1846449" y="5609560"/>
            <a:ext cx="8766093" cy="963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Washington App</a:t>
            </a:r>
          </a:p>
        </p:txBody>
      </p:sp>
      <p:pic>
        <p:nvPicPr>
          <p:cNvPr id="10" name="Picture 9" descr="A qr code with black squares&#10;&#10;Description automatically generated">
            <a:extLst>
              <a:ext uri="{FF2B5EF4-FFF2-40B4-BE49-F238E27FC236}">
                <a16:creationId xmlns:a16="http://schemas.microsoft.com/office/drawing/2014/main" id="{8F51C728-8194-2F24-8BE0-F84AD66464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5333" y="1724307"/>
            <a:ext cx="1054925" cy="1054925"/>
          </a:xfrm>
          <a:prstGeom prst="rect">
            <a:avLst/>
          </a:prstGeom>
        </p:spPr>
      </p:pic>
      <p:pic>
        <p:nvPicPr>
          <p:cNvPr id="12" name="Picture 11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40EE8800-F951-4E5C-E877-0D9578F9D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15332" y="3609817"/>
            <a:ext cx="1054925" cy="1054925"/>
          </a:xfrm>
          <a:prstGeom prst="rect">
            <a:avLst/>
          </a:prstGeom>
        </p:spPr>
      </p:pic>
      <p:pic>
        <p:nvPicPr>
          <p:cNvPr id="14" name="Picture 13" descr="A qr code with black squares&#10;&#10;Description automatically generated">
            <a:extLst>
              <a:ext uri="{FF2B5EF4-FFF2-40B4-BE49-F238E27FC236}">
                <a16:creationId xmlns:a16="http://schemas.microsoft.com/office/drawing/2014/main" id="{E42A437E-2201-5C3D-FE94-E201D0F7D0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15331" y="5354801"/>
            <a:ext cx="1054926" cy="105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17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C47C6-B8DC-835C-A4D3-04305635B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Breakdown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36DA699-6081-8E92-C117-F2CE1B1EB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886" y="1640858"/>
            <a:ext cx="8282651" cy="4693396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/>
              <a:t>Membership Dues</a:t>
            </a:r>
          </a:p>
          <a:p>
            <a:pPr lvl="1"/>
            <a:r>
              <a:rPr lang="en-US" sz="1400" dirty="0"/>
              <a:t>Middle School: $12</a:t>
            </a:r>
          </a:p>
          <a:p>
            <a:pPr lvl="1"/>
            <a:r>
              <a:rPr lang="en-US" sz="1400" dirty="0"/>
              <a:t>High School &amp; College/PS: $20</a:t>
            </a:r>
          </a:p>
          <a:p>
            <a:pPr lvl="1"/>
            <a:r>
              <a:rPr lang="en-US" sz="1400" dirty="0"/>
              <a:t>Professional: $30</a:t>
            </a:r>
          </a:p>
          <a:p>
            <a:r>
              <a:rPr lang="en-US" sz="2000" dirty="0"/>
              <a:t>Fall Leadership Camp</a:t>
            </a:r>
          </a:p>
          <a:p>
            <a:pPr lvl="1"/>
            <a:r>
              <a:rPr lang="en-US" sz="1400" dirty="0"/>
              <a:t>$225/registrant</a:t>
            </a:r>
          </a:p>
          <a:p>
            <a:pPr lvl="1"/>
            <a:r>
              <a:rPr lang="en-US" sz="1400" dirty="0"/>
              <a:t>Includes</a:t>
            </a:r>
          </a:p>
          <a:p>
            <a:pPr lvl="2"/>
            <a:r>
              <a:rPr lang="en-US" sz="1100" dirty="0"/>
              <a:t>Four Meals</a:t>
            </a:r>
          </a:p>
          <a:p>
            <a:pPr lvl="2"/>
            <a:r>
              <a:rPr lang="en-US" sz="1100" dirty="0"/>
              <a:t>Lodging</a:t>
            </a:r>
          </a:p>
          <a:p>
            <a:pPr lvl="2"/>
            <a:r>
              <a:rPr lang="en-US" sz="1100" dirty="0"/>
              <a:t>Camp Shirt + Swag</a:t>
            </a:r>
          </a:p>
          <a:p>
            <a:pPr lvl="2"/>
            <a:r>
              <a:rPr lang="en-US" sz="1100" dirty="0"/>
              <a:t>Advisor Summit / National Facilitation</a:t>
            </a:r>
          </a:p>
          <a:p>
            <a:pPr lvl="2"/>
            <a:r>
              <a:rPr lang="en-US" sz="1100" dirty="0"/>
              <a:t>Framework Creation</a:t>
            </a:r>
          </a:p>
          <a:p>
            <a:pPr lvl="2"/>
            <a:r>
              <a:rPr lang="en-US" sz="1100" dirty="0"/>
              <a:t>General and STEM Clock Hours</a:t>
            </a:r>
          </a:p>
          <a:p>
            <a:r>
              <a:rPr lang="en-US" sz="2000" dirty="0"/>
              <a:t>Regionals</a:t>
            </a:r>
          </a:p>
          <a:p>
            <a:pPr lvl="1"/>
            <a:r>
              <a:rPr lang="en-US" sz="1600" dirty="0"/>
              <a:t>One standard fee – Varies per region</a:t>
            </a:r>
          </a:p>
          <a:p>
            <a:r>
              <a:rPr lang="en-US" sz="2000" dirty="0"/>
              <a:t>State</a:t>
            </a:r>
          </a:p>
          <a:p>
            <a:pPr lvl="1"/>
            <a:r>
              <a:rPr lang="en-US" sz="1600" dirty="0"/>
              <a:t>$165/registrant</a:t>
            </a:r>
          </a:p>
          <a:p>
            <a:r>
              <a:rPr lang="en-US" sz="2000" dirty="0"/>
              <a:t>Nationals</a:t>
            </a:r>
          </a:p>
          <a:p>
            <a:pPr lvl="1"/>
            <a:r>
              <a:rPr lang="en-US" sz="1600" dirty="0"/>
              <a:t>Lowered this last year! </a:t>
            </a:r>
            <a:r>
              <a:rPr lang="en-US" sz="1600" dirty="0">
                <a:sym typeface="Wingdings" pitchFamily="2" charset="2"/>
              </a:rPr>
              <a:t>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19140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F71035-2BEF-C62D-78E6-68620766E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32" y="3328426"/>
            <a:ext cx="6837807" cy="30725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D3EF0F-A94C-1DB5-1657-D93018F55C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042" r="21239"/>
          <a:stretch/>
        </p:blipFill>
        <p:spPr>
          <a:xfrm>
            <a:off x="10357666" y="2454034"/>
            <a:ext cx="1375000" cy="20305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86D1D7-CE9C-5D12-D46F-BA3824F359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8727" t="19286"/>
          <a:stretch/>
        </p:blipFill>
        <p:spPr>
          <a:xfrm>
            <a:off x="9024056" y="587901"/>
            <a:ext cx="2680617" cy="13906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55062C-B1AD-F1F3-FDF8-6CC1FE263C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327" y="622686"/>
            <a:ext cx="7450440" cy="23863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A9AAD7-9464-533D-E195-101A1C9386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650" t="17151" r="2688" b="14430"/>
          <a:stretch/>
        </p:blipFill>
        <p:spPr>
          <a:xfrm>
            <a:off x="7977140" y="4852129"/>
            <a:ext cx="1299514" cy="15538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C0F485-5D18-AD66-10BD-0868EEF4FA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627" t="3670" r="60938" b="-3670"/>
          <a:stretch/>
        </p:blipFill>
        <p:spPr>
          <a:xfrm>
            <a:off x="10469861" y="4489455"/>
            <a:ext cx="1213406" cy="19165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7891FE-7CDD-D156-F331-B9078DC6102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457" t="14021" r="63177" b="21452"/>
          <a:stretch/>
        </p:blipFill>
        <p:spPr>
          <a:xfrm>
            <a:off x="8127548" y="622686"/>
            <a:ext cx="847500" cy="8354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6B5A45-4BE9-6D9B-F3FF-A1E269F406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573" t="16369" r="42061" b="53403"/>
          <a:stretch/>
        </p:blipFill>
        <p:spPr>
          <a:xfrm>
            <a:off x="7889798" y="1566063"/>
            <a:ext cx="1261395" cy="5825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9207DC-091F-AB4B-FE8D-01A65D44BC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061" r="81847" b="16855"/>
          <a:stretch/>
        </p:blipFill>
        <p:spPr>
          <a:xfrm>
            <a:off x="7889798" y="2388168"/>
            <a:ext cx="1474197" cy="16099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080DDC-3E03-39AA-D658-1F1E7CEFBA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780" t="8318" r="42978" b="-1"/>
          <a:stretch/>
        </p:blipFill>
        <p:spPr>
          <a:xfrm>
            <a:off x="9224704" y="3804544"/>
            <a:ext cx="1310247" cy="20706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F6A176-F3D6-3879-2671-774525957D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4704" y="2714936"/>
            <a:ext cx="1310247" cy="8257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16B1C8-E3E2-B215-1689-20F21C573E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3307" r="2758" b="82631"/>
          <a:stretch/>
        </p:blipFill>
        <p:spPr>
          <a:xfrm>
            <a:off x="8010089" y="4179075"/>
            <a:ext cx="1249514" cy="4131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D7B0AE-E02F-16E2-68DB-678D6C828F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8637" y="2025222"/>
            <a:ext cx="717525" cy="6897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93A11D-A323-D71F-A682-89A40FAF94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69861" y="1628094"/>
            <a:ext cx="1094623" cy="7466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BC5DCF-D7E2-EBBE-B8A0-44319CB267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1791" y="3053559"/>
            <a:ext cx="1035137" cy="549734"/>
          </a:xfrm>
          <a:prstGeom prst="rect">
            <a:avLst/>
          </a:prstGeom>
        </p:spPr>
      </p:pic>
      <p:sp>
        <p:nvSpPr>
          <p:cNvPr id="17" name="AutoShape 2" descr="Contract Furnishings Mart">
            <a:extLst>
              <a:ext uri="{FF2B5EF4-FFF2-40B4-BE49-F238E27FC236}">
                <a16:creationId xmlns:a16="http://schemas.microsoft.com/office/drawing/2014/main" id="{E8F5E9F5-230C-9C97-64B6-FCC60AE37E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462D766-9F07-1183-1BEC-7A02A56572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46170" y="4347337"/>
            <a:ext cx="962097" cy="7215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7A7E739-147C-BCD7-5174-3C3DE6E4F6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84769" y="4081997"/>
            <a:ext cx="861566" cy="8079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2AD99BE-9675-3E33-3EC9-86D5ADE7D9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99808" y="3060962"/>
            <a:ext cx="1230892" cy="4475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BE55BC-69BA-3017-E228-8F79CF6903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73937" y="2895147"/>
            <a:ext cx="1199512" cy="5833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BC5E8D7-D796-0120-2B47-F4A2051F0D6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60630" y="3150630"/>
            <a:ext cx="769443" cy="8365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CA328E3-891D-0035-D3AA-A9B05948374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77275" y="5943508"/>
            <a:ext cx="1653426" cy="4574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E4DAEB7-FDD3-9EF0-098F-1972A1EA69D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28824" y="5620978"/>
            <a:ext cx="948316" cy="50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24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6184B-9657-15CD-53B9-63A444EAD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Scholarships – Apply!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8EFD89-25CE-5B11-5E16-ADBDAF0EA3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First Friday of the Month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188BC6-829B-9D5E-E77D-BA54C1235F5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600" b="1" i="0" u="none" strike="noStrike" dirty="0">
                <a:solidFill>
                  <a:srgbClr val="000000"/>
                </a:solidFill>
                <a:effectLst/>
              </a:rPr>
              <a:t>Friday Nov 1</a:t>
            </a:r>
            <a:r>
              <a:rPr lang="en-US" sz="1600" b="1" i="0" u="none" strike="noStrike" baseline="30000" dirty="0">
                <a:solidFill>
                  <a:srgbClr val="000000"/>
                </a:solidFill>
                <a:effectLst/>
              </a:rPr>
              <a:t>st</a:t>
            </a:r>
            <a:endParaRPr lang="en-US" sz="1600" b="1" i="0" u="none" strike="noStrike" dirty="0">
              <a:solidFill>
                <a:srgbClr val="212121"/>
              </a:solidFill>
              <a:effectLst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0" i="0" u="none" strike="noStrike" dirty="0">
                <a:solidFill>
                  <a:srgbClr val="212121"/>
                </a:solidFill>
                <a:effectLst/>
              </a:rPr>
              <a:t>Central Welding Supply “Weld Onward” -  $1,000.00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b="0" i="0" u="none" strike="noStrike" dirty="0">
              <a:solidFill>
                <a:srgbClr val="000000"/>
              </a:solidFill>
              <a:effectLst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i="0" u="none" strike="noStrike" dirty="0">
                <a:solidFill>
                  <a:srgbClr val="000000"/>
                </a:solidFill>
                <a:effectLst/>
              </a:rPr>
              <a:t>Friday December 6</a:t>
            </a:r>
            <a:r>
              <a:rPr lang="en-US" sz="1600" b="1" i="0" u="none" strike="noStrike" baseline="30000" dirty="0">
                <a:solidFill>
                  <a:srgbClr val="000000"/>
                </a:solidFill>
                <a:effectLst/>
              </a:rPr>
              <a:t>th</a:t>
            </a:r>
            <a:endParaRPr lang="en-US" sz="1600" b="1" i="0" u="none" strike="noStrike" dirty="0">
              <a:solidFill>
                <a:srgbClr val="212121"/>
              </a:solidFill>
              <a:effectLst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dirty="0">
                <a:solidFill>
                  <a:srgbClr val="212121"/>
                </a:solidFill>
                <a:effectLst/>
              </a:rPr>
              <a:t>“More Better” - $1,000.00 </a:t>
            </a: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dirty="0">
                <a:solidFill>
                  <a:srgbClr val="212121"/>
                </a:solidFill>
                <a:effectLst/>
              </a:rPr>
              <a:t> </a:t>
            </a: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dirty="0">
                <a:solidFill>
                  <a:srgbClr val="000000"/>
                </a:solidFill>
                <a:effectLst/>
              </a:rPr>
              <a:t>Friday January 3</a:t>
            </a:r>
            <a:r>
              <a:rPr lang="en-US" sz="1600" b="1" i="0" u="none" strike="noStrike" baseline="30000" dirty="0">
                <a:solidFill>
                  <a:srgbClr val="000000"/>
                </a:solidFill>
                <a:effectLst/>
              </a:rPr>
              <a:t>rd</a:t>
            </a:r>
            <a:endParaRPr lang="en-US" sz="1600" b="1" i="0" u="none" strike="noStrike" dirty="0">
              <a:solidFill>
                <a:srgbClr val="212121"/>
              </a:solidFill>
              <a:effectLst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dirty="0">
                <a:solidFill>
                  <a:srgbClr val="212121"/>
                </a:solidFill>
                <a:effectLst/>
              </a:rPr>
              <a:t>“New Year, New Heights” - $500.00  (4 recipients)</a:t>
            </a: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dirty="0">
                <a:solidFill>
                  <a:srgbClr val="212121"/>
                </a:solidFill>
                <a:effectLst/>
              </a:rPr>
              <a:t>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b="1" i="0" u="none" strike="noStrike" dirty="0">
                <a:solidFill>
                  <a:srgbClr val="000000"/>
                </a:solidFill>
                <a:effectLst/>
              </a:rPr>
              <a:t>Friday February 7</a:t>
            </a:r>
            <a:r>
              <a:rPr lang="en-US" sz="1600" b="1" i="0" u="none" strike="noStrike" baseline="30000" dirty="0">
                <a:solidFill>
                  <a:srgbClr val="000000"/>
                </a:solidFill>
                <a:effectLst/>
              </a:rPr>
              <a:t>th</a:t>
            </a:r>
            <a:endParaRPr lang="en-US" sz="1600" b="1" i="0" u="none" strike="noStrike" dirty="0">
              <a:solidFill>
                <a:srgbClr val="212121"/>
              </a:solidFill>
              <a:effectLst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dirty="0">
                <a:solidFill>
                  <a:srgbClr val="212121"/>
                </a:solidFill>
                <a:effectLst/>
              </a:rPr>
              <a:t>Rhonda Downing Memorial - Full SLSC Registration Cost</a:t>
            </a: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dirty="0">
                <a:solidFill>
                  <a:srgbClr val="212121"/>
                </a:solidFill>
                <a:effectLst/>
              </a:rPr>
              <a:t>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b="1" i="0" u="none" strike="noStrike" dirty="0">
                <a:solidFill>
                  <a:srgbClr val="000000"/>
                </a:solidFill>
                <a:effectLst/>
              </a:rPr>
              <a:t>Friday April 4</a:t>
            </a:r>
            <a:r>
              <a:rPr lang="en-US" sz="1600" b="1" i="0" u="none" strike="noStrike" baseline="30000" dirty="0">
                <a:solidFill>
                  <a:srgbClr val="000000"/>
                </a:solidFill>
                <a:effectLst/>
              </a:rPr>
              <a:t>th</a:t>
            </a:r>
            <a:r>
              <a:rPr lang="en-US" sz="1600" b="1" i="0" u="none" strike="noStrike" dirty="0">
                <a:solidFill>
                  <a:srgbClr val="212121"/>
                </a:solidFill>
                <a:effectLst/>
              </a:rPr>
              <a:t>   </a:t>
            </a: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dirty="0">
                <a:solidFill>
                  <a:srgbClr val="212121"/>
                </a:solidFill>
                <a:effectLst/>
              </a:rPr>
              <a:t>Road to Atlanta - $1,000.00 (2 recipients)  </a:t>
            </a: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dirty="0">
              <a:solidFill>
                <a:srgbClr val="212121"/>
              </a:solidFill>
              <a:effectLst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8C7E7F-BA43-6555-FDBA-FA85588995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Chapter Challenge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AA1917-D15D-7516-E010-F1BB0483219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dirty="0">
                <a:solidFill>
                  <a:srgbClr val="212121"/>
                </a:solidFill>
                <a:effectLst/>
              </a:rPr>
              <a:t>100% </a:t>
            </a:r>
            <a:r>
              <a:rPr lang="en-US" sz="2400" b="1" dirty="0">
                <a:solidFill>
                  <a:srgbClr val="212121"/>
                </a:solidFill>
              </a:rPr>
              <a:t>paid membership for up to 55 members ($1,000 value) X </a:t>
            </a:r>
            <a:r>
              <a:rPr lang="en-US" sz="2400" b="1" u="sng" dirty="0">
                <a:solidFill>
                  <a:srgbClr val="212121"/>
                </a:solidFill>
              </a:rPr>
              <a:t>5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2400" b="1" i="0" u="none" strike="noStrike" dirty="0">
              <a:solidFill>
                <a:srgbClr val="212121"/>
              </a:solidFill>
              <a:effectLst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212121"/>
                </a:solidFill>
              </a:rPr>
              <a:t>The Chapter with the greatest overall engagement (likes, comments, shares, app downloads) wins!</a:t>
            </a:r>
          </a:p>
        </p:txBody>
      </p:sp>
    </p:spTree>
    <p:extLst>
      <p:ext uri="{BB962C8B-B14F-4D97-AF65-F5344CB8AC3E}">
        <p14:creationId xmlns:p14="http://schemas.microsoft.com/office/powerpoint/2010/main" val="3671411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4D3EB-0031-7DEB-63AF-09BE28E84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Staff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65ED3-7A65-BF18-E67C-21B5DEB59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599098" cy="4351338"/>
          </a:xfrm>
        </p:spPr>
        <p:txBody>
          <a:bodyPr/>
          <a:lstStyle/>
          <a:p>
            <a:r>
              <a:rPr lang="en-US" dirty="0"/>
              <a:t>Karmen Warner – Executive Director</a:t>
            </a:r>
          </a:p>
          <a:p>
            <a:r>
              <a:rPr lang="en-US" dirty="0"/>
              <a:t>Courtney Burger – Associate Director</a:t>
            </a:r>
          </a:p>
          <a:p>
            <a:r>
              <a:rPr lang="en-US" dirty="0"/>
              <a:t>David Barragan – Director of Student Development</a:t>
            </a:r>
          </a:p>
          <a:p>
            <a:r>
              <a:rPr lang="en-US" dirty="0"/>
              <a:t>Veronika Pohl – Director of Marketing</a:t>
            </a:r>
          </a:p>
          <a:p>
            <a:r>
              <a:rPr lang="en-US" dirty="0"/>
              <a:t>Adam Scroggins – Certified Trainer</a:t>
            </a:r>
          </a:p>
          <a:p>
            <a:r>
              <a:rPr lang="en-US" dirty="0"/>
              <a:t>Todd Smith – Certified Trainer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0656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2112F-EB34-5209-1097-5826C34C3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911" y="365125"/>
            <a:ext cx="8147635" cy="129222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3365"/>
                </a:solidFill>
              </a:rPr>
              <a:t>Chapter Challenge</a:t>
            </a:r>
            <a:br>
              <a:rPr lang="en-US" sz="3600" dirty="0">
                <a:solidFill>
                  <a:srgbClr val="003365"/>
                </a:solidFill>
              </a:rPr>
            </a:br>
            <a:r>
              <a:rPr lang="en-US" sz="2000" kern="100" dirty="0">
                <a:solidFill>
                  <a:srgbClr val="003365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W</a:t>
            </a:r>
            <a:r>
              <a:rPr lang="en-US" sz="2000" b="1" kern="100" dirty="0">
                <a:solidFill>
                  <a:srgbClr val="003365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in paid membership for up to 55 members ($1,000 value) X 5</a:t>
            </a:r>
            <a:br>
              <a:rPr lang="en-US" sz="2800" dirty="0"/>
            </a:br>
            <a:r>
              <a:rPr lang="en-US" sz="1800" dirty="0">
                <a:solidFill>
                  <a:srgbClr val="003365"/>
                </a:solidFill>
              </a:rPr>
              <a:t>Deadline October 11th </a:t>
            </a:r>
            <a:endParaRPr lang="en-US" sz="2800" dirty="0">
              <a:solidFill>
                <a:srgbClr val="003365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537D40-C3DB-AB74-8259-5B4DBD6498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71913" y="1657350"/>
            <a:ext cx="7972425" cy="4939393"/>
          </a:xfrm>
        </p:spPr>
        <p:txBody>
          <a:bodyPr>
            <a:norm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Download</a:t>
            </a: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the SkillsUSA Washington app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Follow</a:t>
            </a: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our Instagram and Facebook pages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</a:t>
            </a: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post about your chapter on Instagram/Facebook tagging @</a:t>
            </a:r>
            <a:r>
              <a:rPr lang="en-US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SkillsUSAWashington</a:t>
            </a: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use the hashtag #</a:t>
            </a:r>
            <a:r>
              <a:rPr lang="en-US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SkillsUSAWAChapterChallenge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100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Example: </a:t>
            </a:r>
          </a:p>
          <a:p>
            <a:pPr marL="457200" marR="0" lvl="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Share a post of your chapter in their SkillsUSA gear.</a:t>
            </a:r>
          </a:p>
          <a:p>
            <a:pPr marL="457200" marR="0" lvl="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Caption: ”Excited for another great SkillsUSA year at GKHS! #</a:t>
            </a:r>
            <a:r>
              <a:rPr lang="en-US" sz="18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SkillsUSAWAChapterChallenge</a:t>
            </a:r>
            <a:r>
              <a:rPr lang="en-US" sz="18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”</a:t>
            </a:r>
          </a:p>
          <a:p>
            <a:pPr marL="457200" marR="0" lvl="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Encourage your school and community to like, comment, and share your post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The chapter that generates the most likes, comments, and shares across both platforms(Facebook and Instagram) wins!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C55D557-B789-1716-088D-88C1CF626663}"/>
              </a:ext>
            </a:extLst>
          </p:cNvPr>
          <p:cNvSpPr txBox="1">
            <a:spLocks/>
          </p:cNvSpPr>
          <p:nvPr/>
        </p:nvSpPr>
        <p:spPr>
          <a:xfrm>
            <a:off x="562656" y="5081396"/>
            <a:ext cx="2469793" cy="133466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bg1"/>
                </a:solidFill>
              </a:rPr>
              <a:t>We will announce the winners on our Instagram account Monday Oct 14</a:t>
            </a:r>
            <a:r>
              <a:rPr lang="en-US" b="1" baseline="30000" dirty="0">
                <a:solidFill>
                  <a:schemeClr val="bg1"/>
                </a:solidFill>
              </a:rPr>
              <a:t>th</a:t>
            </a:r>
            <a:r>
              <a:rPr lang="en-US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9568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4D3EB-0031-7DEB-63AF-09BE28E84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are here to help!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65ED3-7A65-BF18-E67C-21B5DEB59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861" y="1652755"/>
            <a:ext cx="2987351" cy="304495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600" b="1" dirty="0"/>
              <a:t>State Staff</a:t>
            </a:r>
          </a:p>
          <a:p>
            <a:pPr marL="0" indent="0">
              <a:buNone/>
            </a:pPr>
            <a:r>
              <a:rPr lang="en-US" sz="1200" dirty="0"/>
              <a:t>Karmen Warner – Executive Director</a:t>
            </a:r>
          </a:p>
          <a:p>
            <a:pPr marL="0" indent="0">
              <a:buNone/>
            </a:pPr>
            <a:r>
              <a:rPr lang="en-US" sz="1200" dirty="0" err="1"/>
              <a:t>director@skillsusawashington.org</a:t>
            </a: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/>
              <a:t>Courtney Burger – Associate Director</a:t>
            </a:r>
          </a:p>
          <a:p>
            <a:pPr marL="0" indent="0">
              <a:buNone/>
            </a:pPr>
            <a:r>
              <a:rPr lang="en-US" sz="1200" dirty="0" err="1"/>
              <a:t>courtney@skillsusawashington.org</a:t>
            </a: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/>
              <a:t>Adam Scroggins – Certified Trainer</a:t>
            </a:r>
          </a:p>
          <a:p>
            <a:pPr marL="0" indent="0">
              <a:buNone/>
            </a:pPr>
            <a:r>
              <a:rPr lang="en-US" sz="1200" dirty="0" err="1"/>
              <a:t>pugetsoundsouth@skillsusawashington.org</a:t>
            </a: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/>
              <a:t>Todd Smith – Certified Trainer</a:t>
            </a:r>
          </a:p>
          <a:p>
            <a:pPr marL="0" indent="0">
              <a:buNone/>
            </a:pPr>
            <a:r>
              <a:rPr lang="en-US" sz="1200" dirty="0"/>
              <a:t>central@skillsusawashington.org</a:t>
            </a:r>
            <a:endParaRPr lang="en-US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CF32529-C858-82AA-2138-9903AB14CBAA}"/>
              </a:ext>
            </a:extLst>
          </p:cNvPr>
          <p:cNvSpPr txBox="1">
            <a:spLocks/>
          </p:cNvSpPr>
          <p:nvPr/>
        </p:nvSpPr>
        <p:spPr>
          <a:xfrm>
            <a:off x="4861249" y="1677923"/>
            <a:ext cx="5477567" cy="35021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/>
              <a:t>Regional Coordinators</a:t>
            </a:r>
          </a:p>
          <a:p>
            <a:pPr marL="0" indent="0">
              <a:buNone/>
            </a:pPr>
            <a:r>
              <a:rPr lang="en-US" sz="1200" dirty="0"/>
              <a:t>Central Region – </a:t>
            </a:r>
            <a:r>
              <a:rPr lang="en-US" sz="1200" dirty="0" err="1"/>
              <a:t>central@skillsusawashington.org</a:t>
            </a:r>
            <a:r>
              <a:rPr lang="en-US" sz="1200" dirty="0"/>
              <a:t> </a:t>
            </a:r>
          </a:p>
          <a:p>
            <a:pPr marL="457200" lvl="1" indent="0">
              <a:buNone/>
            </a:pPr>
            <a:r>
              <a:rPr lang="en-US" sz="1200" dirty="0"/>
              <a:t>Todd Smith, Lauren Thomas</a:t>
            </a:r>
          </a:p>
          <a:p>
            <a:pPr marL="0" indent="0">
              <a:buNone/>
            </a:pPr>
            <a:r>
              <a:rPr lang="en-US" sz="1200" dirty="0"/>
              <a:t>Eastern Region – eastern@skillsusawashington.org</a:t>
            </a:r>
          </a:p>
          <a:p>
            <a:pPr marL="457200" lvl="1" indent="0">
              <a:buNone/>
            </a:pPr>
            <a:r>
              <a:rPr lang="en-US" sz="1200" dirty="0"/>
              <a:t>Terry </a:t>
            </a:r>
            <a:r>
              <a:rPr lang="en-US" sz="1200" dirty="0" err="1"/>
              <a:t>Yeigh</a:t>
            </a:r>
            <a:r>
              <a:rPr lang="en-US" sz="1200" dirty="0"/>
              <a:t>, Jessa </a:t>
            </a:r>
            <a:r>
              <a:rPr lang="en-US" sz="1200" dirty="0" err="1"/>
              <a:t>Nocis</a:t>
            </a:r>
            <a:r>
              <a:rPr lang="en-US" sz="1200" dirty="0"/>
              <a:t>, Brandon McDaniel, Dan Parker</a:t>
            </a:r>
          </a:p>
          <a:p>
            <a:pPr marL="0" indent="0">
              <a:buNone/>
            </a:pPr>
            <a:r>
              <a:rPr lang="en-US" sz="1200" dirty="0"/>
              <a:t>Olympic Region – </a:t>
            </a:r>
            <a:r>
              <a:rPr lang="en-US" sz="1200" dirty="0" err="1"/>
              <a:t>olympic@skillsusawashington.org</a:t>
            </a:r>
            <a:endParaRPr lang="en-US" sz="1200" dirty="0"/>
          </a:p>
          <a:p>
            <a:pPr marL="457200" lvl="1" indent="0">
              <a:buNone/>
            </a:pPr>
            <a:r>
              <a:rPr lang="en-US" sz="1200" dirty="0"/>
              <a:t>Tyler Renz, Megan Ritchie</a:t>
            </a:r>
          </a:p>
          <a:p>
            <a:pPr marL="0" indent="0">
              <a:buNone/>
            </a:pPr>
            <a:r>
              <a:rPr lang="en-US" sz="1200" dirty="0"/>
              <a:t>Puget Sound North Region – </a:t>
            </a:r>
            <a:r>
              <a:rPr lang="en-US" sz="1200" dirty="0" err="1"/>
              <a:t>pugetsoundnorth@skillsusawashington.org</a:t>
            </a:r>
            <a:endParaRPr lang="en-US" sz="1200" dirty="0"/>
          </a:p>
          <a:p>
            <a:pPr marL="457200" lvl="1" indent="0">
              <a:buNone/>
            </a:pPr>
            <a:r>
              <a:rPr lang="en-US" sz="1200" dirty="0"/>
              <a:t>Mary Rawlins, Teri </a:t>
            </a:r>
            <a:r>
              <a:rPr lang="en-US" sz="1200" dirty="0" err="1"/>
              <a:t>Bravomejia</a:t>
            </a:r>
            <a:endParaRPr lang="en-US" sz="1200" dirty="0"/>
          </a:p>
          <a:p>
            <a:pPr marL="0" indent="0">
              <a:buNone/>
            </a:pPr>
            <a:r>
              <a:rPr lang="en-US" sz="1200" dirty="0"/>
              <a:t>Puget Sound South Region – </a:t>
            </a:r>
            <a:r>
              <a:rPr lang="en-US" sz="1200" dirty="0" err="1"/>
              <a:t>pugetsoundsouth@skillsusawashington.org</a:t>
            </a:r>
            <a:endParaRPr lang="en-US" sz="1200" dirty="0"/>
          </a:p>
          <a:p>
            <a:pPr marL="457200" lvl="1" indent="0">
              <a:buNone/>
            </a:pPr>
            <a:r>
              <a:rPr lang="en-US" sz="1200" dirty="0"/>
              <a:t>Adam Scroggins, Gary </a:t>
            </a:r>
            <a:r>
              <a:rPr lang="en-US" sz="1200" dirty="0" err="1"/>
              <a:t>Milbradt</a:t>
            </a:r>
            <a:endParaRPr lang="en-US" sz="1200" dirty="0"/>
          </a:p>
          <a:p>
            <a:pPr marL="0" indent="0">
              <a:buNone/>
            </a:pPr>
            <a:r>
              <a:rPr lang="en-US" sz="1200" dirty="0"/>
              <a:t>Southwest Region – </a:t>
            </a:r>
            <a:r>
              <a:rPr lang="en-US" sz="1200" dirty="0" err="1"/>
              <a:t>southwest@skillsusawashington.org</a:t>
            </a:r>
            <a:endParaRPr lang="en-US" sz="1200" dirty="0"/>
          </a:p>
          <a:p>
            <a:pPr marL="457200" lvl="1" indent="0">
              <a:buNone/>
            </a:pPr>
            <a:r>
              <a:rPr lang="en-US" sz="1200" dirty="0"/>
              <a:t>Ray Nelson, Nathan Younger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12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/>
          </a:p>
        </p:txBody>
      </p:sp>
      <p:pic>
        <p:nvPicPr>
          <p:cNvPr id="7" name="Picture 6" descr="A close-up of a card&#10;&#10;Description automatically generated">
            <a:extLst>
              <a:ext uri="{FF2B5EF4-FFF2-40B4-BE49-F238E27FC236}">
                <a16:creationId xmlns:a16="http://schemas.microsoft.com/office/drawing/2014/main" id="{CCDA6FF2-4F38-7CCD-5AF0-C348F99E2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60" y="4613741"/>
            <a:ext cx="4226875" cy="196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594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DB63E-F8AC-F79B-6824-DCC3CD15CD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418198"/>
            <a:ext cx="9144000" cy="914977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0134763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DB63E-F8AC-F79B-6824-DCC3CD15CD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59375"/>
            <a:ext cx="9144000" cy="914977"/>
          </a:xfrm>
        </p:spPr>
        <p:txBody>
          <a:bodyPr/>
          <a:lstStyle/>
          <a:p>
            <a:r>
              <a:rPr lang="en-US" dirty="0"/>
              <a:t>Regional Meetings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67A706-E629-5054-05B0-6C40B2470E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85074"/>
            <a:ext cx="9144000" cy="510730"/>
          </a:xfrm>
        </p:spPr>
        <p:txBody>
          <a:bodyPr/>
          <a:lstStyle/>
          <a:p>
            <a:r>
              <a:rPr lang="en-US" dirty="0"/>
              <a:t>Breakout Sessions</a:t>
            </a:r>
          </a:p>
        </p:txBody>
      </p:sp>
    </p:spTree>
    <p:extLst>
      <p:ext uri="{BB962C8B-B14F-4D97-AF65-F5344CB8AC3E}">
        <p14:creationId xmlns:p14="http://schemas.microsoft.com/office/powerpoint/2010/main" val="3923228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4D3EB-0031-7DEB-63AF-09BE28E84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Eastern Region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65ED3-7A65-BF18-E67C-21B5DEB59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470366" cy="435133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668BE8-76B5-3637-234D-45591D3A0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1962" y="2116657"/>
            <a:ext cx="1679510" cy="16795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9818D-E905-B882-629B-DD8A69E92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214" y="4497452"/>
            <a:ext cx="1679510" cy="1679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AF2CEF-44C1-C728-3855-C3B809392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1961" y="4497452"/>
            <a:ext cx="1679510" cy="16795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57AB59-C073-C5D5-A8E2-AF882D543D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214" y="2186473"/>
            <a:ext cx="1679510" cy="1679510"/>
          </a:xfrm>
          <a:prstGeom prst="rect">
            <a:avLst/>
          </a:prstGeom>
          <a:effectLst>
            <a:softEdge rad="0"/>
          </a:effec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24989FD-09F5-7002-BF5A-4AE35AB97E67}"/>
              </a:ext>
            </a:extLst>
          </p:cNvPr>
          <p:cNvSpPr txBox="1">
            <a:spLocks/>
          </p:cNvSpPr>
          <p:nvPr/>
        </p:nvSpPr>
        <p:spPr>
          <a:xfrm>
            <a:off x="682906" y="1520297"/>
            <a:ext cx="5251580" cy="610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/>
              <a:t>eastern@skillsusawashington.org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F0B9F0F-A35A-00F8-45DA-AF90BD2D121C}"/>
              </a:ext>
            </a:extLst>
          </p:cNvPr>
          <p:cNvSpPr txBox="1">
            <a:spLocks/>
          </p:cNvSpPr>
          <p:nvPr/>
        </p:nvSpPr>
        <p:spPr>
          <a:xfrm>
            <a:off x="2480387" y="2762421"/>
            <a:ext cx="3006012" cy="923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500" b="1" dirty="0"/>
              <a:t>Terry </a:t>
            </a:r>
            <a:r>
              <a:rPr lang="en-US" sz="1500" b="1" dirty="0" err="1"/>
              <a:t>Yeigh</a:t>
            </a:r>
            <a:endParaRPr lang="en-US" sz="15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500" b="1" dirty="0"/>
              <a:t>Rogers High School - Spokane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8AE7E7-2B4A-1404-F746-E0A021E16A61}"/>
              </a:ext>
            </a:extLst>
          </p:cNvPr>
          <p:cNvSpPr txBox="1">
            <a:spLocks/>
          </p:cNvSpPr>
          <p:nvPr/>
        </p:nvSpPr>
        <p:spPr>
          <a:xfrm>
            <a:off x="7072141" y="2762420"/>
            <a:ext cx="2642119" cy="610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1" dirty="0"/>
              <a:t>Brandon McDaniel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b="1" dirty="0"/>
              <a:t>Newport High School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DDCF829-2ED4-4F02-4BB4-AB102E1E4982}"/>
              </a:ext>
            </a:extLst>
          </p:cNvPr>
          <p:cNvSpPr txBox="1">
            <a:spLocks/>
          </p:cNvSpPr>
          <p:nvPr/>
        </p:nvSpPr>
        <p:spPr>
          <a:xfrm>
            <a:off x="2480387" y="5107941"/>
            <a:ext cx="3006012" cy="923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500" b="1" dirty="0"/>
              <a:t>Jessa </a:t>
            </a:r>
            <a:r>
              <a:rPr lang="en-US" sz="1500" b="1" dirty="0" err="1"/>
              <a:t>Nocis</a:t>
            </a:r>
            <a:endParaRPr lang="en-US" sz="15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500" b="1" dirty="0"/>
              <a:t>Cheney High School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DA9D7BB-5F9B-BA07-3ADF-26A270AD3EFA}"/>
              </a:ext>
            </a:extLst>
          </p:cNvPr>
          <p:cNvSpPr txBox="1">
            <a:spLocks/>
          </p:cNvSpPr>
          <p:nvPr/>
        </p:nvSpPr>
        <p:spPr>
          <a:xfrm>
            <a:off x="7072140" y="5107941"/>
            <a:ext cx="2940237" cy="9231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500" b="1" dirty="0"/>
              <a:t>Dan Parker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b="1" dirty="0"/>
              <a:t>Rogers High School - Spokane</a:t>
            </a:r>
          </a:p>
        </p:txBody>
      </p:sp>
    </p:spTree>
    <p:extLst>
      <p:ext uri="{BB962C8B-B14F-4D97-AF65-F5344CB8AC3E}">
        <p14:creationId xmlns:p14="http://schemas.microsoft.com/office/powerpoint/2010/main" val="2296358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4D3EB-0031-7DEB-63AF-09BE28E84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Olympic Region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65ED3-7A65-BF18-E67C-21B5DEB59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470366" cy="435133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24989FD-09F5-7002-BF5A-4AE35AB97E67}"/>
              </a:ext>
            </a:extLst>
          </p:cNvPr>
          <p:cNvSpPr txBox="1">
            <a:spLocks/>
          </p:cNvSpPr>
          <p:nvPr/>
        </p:nvSpPr>
        <p:spPr>
          <a:xfrm>
            <a:off x="682905" y="1622238"/>
            <a:ext cx="6664163" cy="610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/>
              <a:t>olympic@skillsusawashington.org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F0B9F0F-A35A-00F8-45DA-AF90BD2D121C}"/>
              </a:ext>
            </a:extLst>
          </p:cNvPr>
          <p:cNvSpPr txBox="1">
            <a:spLocks/>
          </p:cNvSpPr>
          <p:nvPr/>
        </p:nvSpPr>
        <p:spPr>
          <a:xfrm>
            <a:off x="758648" y="5110547"/>
            <a:ext cx="2740332" cy="8112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500" b="1" dirty="0"/>
              <a:t>Tyler Renz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500" b="1" dirty="0"/>
              <a:t>Elma High School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8AE7E7-2B4A-1404-F746-E0A021E16A61}"/>
              </a:ext>
            </a:extLst>
          </p:cNvPr>
          <p:cNvSpPr txBox="1">
            <a:spLocks/>
          </p:cNvSpPr>
          <p:nvPr/>
        </p:nvSpPr>
        <p:spPr>
          <a:xfrm>
            <a:off x="4821481" y="5116085"/>
            <a:ext cx="2848282" cy="8112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500" b="1" dirty="0"/>
              <a:t>Megan Ritchie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500" b="1" dirty="0"/>
              <a:t>New Market Skills Center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4CA8A1-9DF8-2013-37B7-A2872F0F5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441" y="2389025"/>
            <a:ext cx="2586745" cy="25867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C33BE7-CF48-AE4F-1974-D7240B3A1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481" y="2383012"/>
            <a:ext cx="2586745" cy="258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57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4D3EB-0031-7DEB-63AF-09BE28E84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Puget Sound South Region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65ED3-7A65-BF18-E67C-21B5DEB59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470366" cy="435133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24989FD-09F5-7002-BF5A-4AE35AB97E67}"/>
              </a:ext>
            </a:extLst>
          </p:cNvPr>
          <p:cNvSpPr txBox="1">
            <a:spLocks/>
          </p:cNvSpPr>
          <p:nvPr/>
        </p:nvSpPr>
        <p:spPr>
          <a:xfrm>
            <a:off x="682905" y="1622238"/>
            <a:ext cx="6664163" cy="610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 err="1"/>
              <a:t>pugetsoundsouth@skillsusawashington.org</a:t>
            </a:r>
            <a:endParaRPr lang="en-US" sz="2400" b="1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F0B9F0F-A35A-00F8-45DA-AF90BD2D121C}"/>
              </a:ext>
            </a:extLst>
          </p:cNvPr>
          <p:cNvSpPr txBox="1">
            <a:spLocks/>
          </p:cNvSpPr>
          <p:nvPr/>
        </p:nvSpPr>
        <p:spPr>
          <a:xfrm>
            <a:off x="758648" y="5110547"/>
            <a:ext cx="2740332" cy="8112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500" b="1" dirty="0"/>
              <a:t>Gary </a:t>
            </a:r>
            <a:r>
              <a:rPr lang="en-US" sz="1500" b="1" dirty="0" err="1"/>
              <a:t>Milbradt</a:t>
            </a:r>
            <a:endParaRPr lang="en-US" sz="15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500" b="1" dirty="0"/>
              <a:t>Pierce County Skills Center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8AE7E7-2B4A-1404-F746-E0A021E16A61}"/>
              </a:ext>
            </a:extLst>
          </p:cNvPr>
          <p:cNvSpPr txBox="1">
            <a:spLocks/>
          </p:cNvSpPr>
          <p:nvPr/>
        </p:nvSpPr>
        <p:spPr>
          <a:xfrm>
            <a:off x="4821481" y="5116085"/>
            <a:ext cx="2848282" cy="8112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500" b="1" dirty="0"/>
              <a:t>Adam Scroggins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500" b="1" dirty="0"/>
              <a:t>Pierce County Skills Center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C6FB48-CCA4-FEBF-5DBB-BB91DF167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481" y="2389026"/>
            <a:ext cx="2586745" cy="25867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25A651-E77E-D438-7F9F-AE875A010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648" y="2378347"/>
            <a:ext cx="2586745" cy="258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31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4D3EB-0031-7DEB-63AF-09BE28E84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Southwest Region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65ED3-7A65-BF18-E67C-21B5DEB59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470366" cy="435133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24989FD-09F5-7002-BF5A-4AE35AB97E67}"/>
              </a:ext>
            </a:extLst>
          </p:cNvPr>
          <p:cNvSpPr txBox="1">
            <a:spLocks/>
          </p:cNvSpPr>
          <p:nvPr/>
        </p:nvSpPr>
        <p:spPr>
          <a:xfrm>
            <a:off x="682905" y="1622238"/>
            <a:ext cx="6664163" cy="610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 err="1"/>
              <a:t>southwest@skillsusawashington.org</a:t>
            </a:r>
            <a:endParaRPr lang="en-US" sz="2400" b="1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F0B9F0F-A35A-00F8-45DA-AF90BD2D121C}"/>
              </a:ext>
            </a:extLst>
          </p:cNvPr>
          <p:cNvSpPr txBox="1">
            <a:spLocks/>
          </p:cNvSpPr>
          <p:nvPr/>
        </p:nvSpPr>
        <p:spPr>
          <a:xfrm>
            <a:off x="758648" y="5110547"/>
            <a:ext cx="2740332" cy="8112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500" b="1" dirty="0"/>
              <a:t>Ray Nelson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500" b="1" dirty="0"/>
              <a:t>Cascadia Tech Academy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8AE7E7-2B4A-1404-F746-E0A021E16A61}"/>
              </a:ext>
            </a:extLst>
          </p:cNvPr>
          <p:cNvSpPr txBox="1">
            <a:spLocks/>
          </p:cNvSpPr>
          <p:nvPr/>
        </p:nvSpPr>
        <p:spPr>
          <a:xfrm>
            <a:off x="4821481" y="5116085"/>
            <a:ext cx="2848282" cy="8112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500" b="1" dirty="0"/>
              <a:t>Nathan Younger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500" b="1" dirty="0"/>
              <a:t>Heritage High School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2B5834-8695-EF87-9AFA-A0D851C86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98" y="2377180"/>
            <a:ext cx="2589079" cy="25890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C1D254-1899-F47B-C018-9606378B4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481" y="2377180"/>
            <a:ext cx="2586745" cy="258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19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4D3EB-0031-7DEB-63AF-09BE28E84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Puget Sound North Region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65ED3-7A65-BF18-E67C-21B5DEB59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470366" cy="435133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24989FD-09F5-7002-BF5A-4AE35AB97E67}"/>
              </a:ext>
            </a:extLst>
          </p:cNvPr>
          <p:cNvSpPr txBox="1">
            <a:spLocks/>
          </p:cNvSpPr>
          <p:nvPr/>
        </p:nvSpPr>
        <p:spPr>
          <a:xfrm>
            <a:off x="682905" y="1622238"/>
            <a:ext cx="6664163" cy="610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 err="1"/>
              <a:t>pugetsoundnorth@skillsusawashington.org</a:t>
            </a:r>
            <a:endParaRPr lang="en-US" sz="2400" b="1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F0B9F0F-A35A-00F8-45DA-AF90BD2D121C}"/>
              </a:ext>
            </a:extLst>
          </p:cNvPr>
          <p:cNvSpPr txBox="1">
            <a:spLocks/>
          </p:cNvSpPr>
          <p:nvPr/>
        </p:nvSpPr>
        <p:spPr>
          <a:xfrm>
            <a:off x="758648" y="5110547"/>
            <a:ext cx="2740332" cy="81120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500" b="1" dirty="0"/>
              <a:t>Mary Rawlins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500" b="1" dirty="0"/>
              <a:t>Northwest Career &amp; Technical Academy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8AE7E7-2B4A-1404-F746-E0A021E16A61}"/>
              </a:ext>
            </a:extLst>
          </p:cNvPr>
          <p:cNvSpPr txBox="1">
            <a:spLocks/>
          </p:cNvSpPr>
          <p:nvPr/>
        </p:nvSpPr>
        <p:spPr>
          <a:xfrm>
            <a:off x="4821481" y="5116085"/>
            <a:ext cx="2848282" cy="8112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500" b="1" dirty="0"/>
              <a:t>Teri </a:t>
            </a:r>
            <a:r>
              <a:rPr lang="en-US" sz="1500" b="1" dirty="0" err="1"/>
              <a:t>Bravomejia</a:t>
            </a:r>
            <a:r>
              <a:rPr lang="en-US" sz="1500" b="1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500" b="1" dirty="0"/>
              <a:t>Arlington High School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01E88C-0C71-200A-C7AB-FFA7B830E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441" y="2325122"/>
            <a:ext cx="2586745" cy="25867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3FB34C-A589-D921-57C1-AD17EEDF488D}"/>
              </a:ext>
            </a:extLst>
          </p:cNvPr>
          <p:cNvSpPr txBox="1"/>
          <p:nvPr/>
        </p:nvSpPr>
        <p:spPr>
          <a:xfrm>
            <a:off x="4821481" y="2757340"/>
            <a:ext cx="17541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/>
              <a:t>😃</a:t>
            </a:r>
          </a:p>
        </p:txBody>
      </p:sp>
    </p:spTree>
    <p:extLst>
      <p:ext uri="{BB962C8B-B14F-4D97-AF65-F5344CB8AC3E}">
        <p14:creationId xmlns:p14="http://schemas.microsoft.com/office/powerpoint/2010/main" val="4104755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4D3EB-0031-7DEB-63AF-09BE28E84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Central Region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65ED3-7A65-BF18-E67C-21B5DEB59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470366" cy="435133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24989FD-09F5-7002-BF5A-4AE35AB97E67}"/>
              </a:ext>
            </a:extLst>
          </p:cNvPr>
          <p:cNvSpPr txBox="1">
            <a:spLocks/>
          </p:cNvSpPr>
          <p:nvPr/>
        </p:nvSpPr>
        <p:spPr>
          <a:xfrm>
            <a:off x="682906" y="1622238"/>
            <a:ext cx="5251580" cy="610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/>
              <a:t>central@skillsusawashington.org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F0B9F0F-A35A-00F8-45DA-AF90BD2D121C}"/>
              </a:ext>
            </a:extLst>
          </p:cNvPr>
          <p:cNvSpPr txBox="1">
            <a:spLocks/>
          </p:cNvSpPr>
          <p:nvPr/>
        </p:nvSpPr>
        <p:spPr>
          <a:xfrm>
            <a:off x="758648" y="5110547"/>
            <a:ext cx="2390193" cy="8112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500" b="1" dirty="0"/>
              <a:t>Todd Smith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500" b="1" dirty="0" err="1"/>
              <a:t>SEATech</a:t>
            </a:r>
            <a:r>
              <a:rPr lang="en-US" sz="1500" b="1" dirty="0"/>
              <a:t> Skills Center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8AE7E7-2B4A-1404-F746-E0A021E16A61}"/>
              </a:ext>
            </a:extLst>
          </p:cNvPr>
          <p:cNvSpPr txBox="1">
            <a:spLocks/>
          </p:cNvSpPr>
          <p:nvPr/>
        </p:nvSpPr>
        <p:spPr>
          <a:xfrm>
            <a:off x="4821481" y="5116085"/>
            <a:ext cx="2525588" cy="8112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1" dirty="0"/>
              <a:t>Lauren Thomas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b="1" dirty="0"/>
              <a:t>Toppenish High School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E2E01D-CED2-BDF8-72F3-BED632E8C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80625"/>
            <a:ext cx="2586745" cy="25867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3E6B23-B8AF-461F-2A80-3A4042EA7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481" y="2380624"/>
            <a:ext cx="2586745" cy="258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31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4D3EB-0031-7DEB-63AF-09BE28E84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Board of Directors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06D03BF-EC62-49E5-7A9B-17FE18892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1328927"/>
            <a:ext cx="6184425" cy="516394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sz="7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7200" dirty="0">
                <a:solidFill>
                  <a:schemeClr val="tx1"/>
                </a:solidFill>
              </a:rPr>
              <a:t>Adam Scroggins – President</a:t>
            </a:r>
          </a:p>
          <a:p>
            <a:pPr marL="0" indent="0">
              <a:buNone/>
            </a:pPr>
            <a:r>
              <a:rPr lang="en-US" sz="7200" dirty="0">
                <a:solidFill>
                  <a:schemeClr val="tx1"/>
                </a:solidFill>
              </a:rPr>
              <a:t>Jessica Dempsey – Vice Chair</a:t>
            </a:r>
          </a:p>
          <a:p>
            <a:pPr marL="0" indent="0">
              <a:buNone/>
            </a:pPr>
            <a:r>
              <a:rPr lang="en-US" sz="7200" dirty="0">
                <a:solidFill>
                  <a:schemeClr val="tx1"/>
                </a:solidFill>
              </a:rPr>
              <a:t>Jenna McDonald – Secretary </a:t>
            </a:r>
          </a:p>
          <a:p>
            <a:pPr marL="0" indent="0">
              <a:buNone/>
            </a:pPr>
            <a:r>
              <a:rPr lang="en-US" sz="7200" dirty="0">
                <a:solidFill>
                  <a:schemeClr val="tx1"/>
                </a:solidFill>
              </a:rPr>
              <a:t>Nate Baker – Treasurer</a:t>
            </a:r>
          </a:p>
          <a:p>
            <a:pPr marL="0" indent="0">
              <a:buNone/>
            </a:pPr>
            <a:r>
              <a:rPr lang="en-US" sz="7200" dirty="0">
                <a:solidFill>
                  <a:schemeClr val="tx1"/>
                </a:solidFill>
              </a:rPr>
              <a:t>Gary </a:t>
            </a:r>
            <a:r>
              <a:rPr lang="en-US" sz="7200" dirty="0" err="1">
                <a:solidFill>
                  <a:schemeClr val="tx1"/>
                </a:solidFill>
              </a:rPr>
              <a:t>Milbradt</a:t>
            </a:r>
            <a:r>
              <a:rPr lang="en-US" sz="7200" dirty="0">
                <a:solidFill>
                  <a:schemeClr val="tx1"/>
                </a:solidFill>
              </a:rPr>
              <a:t> – Puget Sound North </a:t>
            </a:r>
          </a:p>
          <a:p>
            <a:pPr marL="0" indent="0">
              <a:buNone/>
            </a:pPr>
            <a:r>
              <a:rPr lang="en-US" sz="7200" dirty="0">
                <a:solidFill>
                  <a:schemeClr val="tx1"/>
                </a:solidFill>
              </a:rPr>
              <a:t>Mary Rawlins and Teri </a:t>
            </a:r>
            <a:r>
              <a:rPr lang="en-US" sz="7200" dirty="0" err="1">
                <a:solidFill>
                  <a:schemeClr val="tx1"/>
                </a:solidFill>
              </a:rPr>
              <a:t>Bravomejia</a:t>
            </a:r>
            <a:r>
              <a:rPr lang="en-US" sz="7200" dirty="0">
                <a:solidFill>
                  <a:schemeClr val="tx1"/>
                </a:solidFill>
              </a:rPr>
              <a:t> - Puget Sound North </a:t>
            </a:r>
          </a:p>
          <a:p>
            <a:pPr marL="0" indent="0">
              <a:buNone/>
            </a:pPr>
            <a:r>
              <a:rPr lang="en-US" sz="7200" dirty="0">
                <a:solidFill>
                  <a:schemeClr val="tx1"/>
                </a:solidFill>
              </a:rPr>
              <a:t>Tyler Renz and Megan Ritchie – Olympic</a:t>
            </a:r>
          </a:p>
          <a:p>
            <a:pPr marL="0" indent="0">
              <a:buNone/>
            </a:pPr>
            <a:r>
              <a:rPr lang="en-US" sz="7200" dirty="0">
                <a:solidFill>
                  <a:schemeClr val="tx1"/>
                </a:solidFill>
              </a:rPr>
              <a:t>Terry </a:t>
            </a:r>
            <a:r>
              <a:rPr lang="en-US" sz="7200" dirty="0" err="1">
                <a:solidFill>
                  <a:schemeClr val="tx1"/>
                </a:solidFill>
              </a:rPr>
              <a:t>Yeigh</a:t>
            </a:r>
            <a:r>
              <a:rPr lang="en-US" sz="7200" dirty="0">
                <a:solidFill>
                  <a:schemeClr val="tx1"/>
                </a:solidFill>
              </a:rPr>
              <a:t>- Eastern</a:t>
            </a:r>
          </a:p>
          <a:p>
            <a:pPr marL="0" indent="0">
              <a:buNone/>
            </a:pPr>
            <a:r>
              <a:rPr lang="en-US" sz="7200" dirty="0">
                <a:solidFill>
                  <a:schemeClr val="tx1"/>
                </a:solidFill>
              </a:rPr>
              <a:t>Todd Smith and Lauren Thomas – Central </a:t>
            </a:r>
          </a:p>
          <a:p>
            <a:pPr marL="0" indent="0">
              <a:buNone/>
            </a:pPr>
            <a:r>
              <a:rPr lang="en-US" sz="7200" dirty="0">
                <a:solidFill>
                  <a:schemeClr val="tx1"/>
                </a:solidFill>
              </a:rPr>
              <a:t>Ray Nelson and Nathan Younger – Southwest</a:t>
            </a:r>
          </a:p>
          <a:p>
            <a:pPr marL="0" indent="0">
              <a:buNone/>
            </a:pPr>
            <a:r>
              <a:rPr lang="en-US" sz="7200" dirty="0">
                <a:solidFill>
                  <a:schemeClr val="tx1"/>
                </a:solidFill>
              </a:rPr>
              <a:t>Sarah Patterson, AGC Washington </a:t>
            </a:r>
          </a:p>
          <a:p>
            <a:pPr marL="0" indent="0">
              <a:buNone/>
            </a:pPr>
            <a:r>
              <a:rPr lang="en-US" sz="7200" dirty="0">
                <a:solidFill>
                  <a:schemeClr val="tx1"/>
                </a:solidFill>
              </a:rPr>
              <a:t>Cheryl Stewart - AGC Inland NW</a:t>
            </a:r>
          </a:p>
          <a:p>
            <a:pPr marL="0" indent="0">
              <a:buNone/>
            </a:pPr>
            <a:r>
              <a:rPr lang="en-US" sz="7200" dirty="0">
                <a:solidFill>
                  <a:schemeClr val="tx1"/>
                </a:solidFill>
              </a:rPr>
              <a:t>Stephanie Patterson - L&amp;I apprenticeships</a:t>
            </a:r>
          </a:p>
          <a:p>
            <a:pPr marL="0" indent="0">
              <a:buNone/>
            </a:pPr>
            <a:r>
              <a:rPr lang="en-US" sz="7200" dirty="0">
                <a:solidFill>
                  <a:schemeClr val="tx1"/>
                </a:solidFill>
              </a:rPr>
              <a:t>Kristina Young - The Boeing Company</a:t>
            </a:r>
          </a:p>
          <a:p>
            <a:pPr marL="0" indent="0">
              <a:buNone/>
            </a:pPr>
            <a:r>
              <a:rPr lang="en-US" sz="7200" dirty="0">
                <a:solidFill>
                  <a:schemeClr val="tx1"/>
                </a:solidFill>
              </a:rPr>
              <a:t>Mark Wreath – WACTA Representative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2609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9220</TotalTime>
  <Words>1130</Words>
  <Application>Microsoft Macintosh PowerPoint</Application>
  <PresentationFormat>Widescreen</PresentationFormat>
  <Paragraphs>235</Paragraphs>
  <Slides>23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Aptos</vt:lpstr>
      <vt:lpstr>Arial</vt:lpstr>
      <vt:lpstr>Arial Black</vt:lpstr>
      <vt:lpstr>Arial Narrow</vt:lpstr>
      <vt:lpstr>Calibri</vt:lpstr>
      <vt:lpstr>Calibri Light</vt:lpstr>
      <vt:lpstr>Futura</vt:lpstr>
      <vt:lpstr>Futura Condensed Medium</vt:lpstr>
      <vt:lpstr>Wingdings</vt:lpstr>
      <vt:lpstr>Office Theme</vt:lpstr>
      <vt:lpstr>All Advisor Meeting</vt:lpstr>
      <vt:lpstr>State Staff</vt:lpstr>
      <vt:lpstr>Eastern Region</vt:lpstr>
      <vt:lpstr>Olympic Region</vt:lpstr>
      <vt:lpstr>Puget Sound South Region</vt:lpstr>
      <vt:lpstr>Southwest Region</vt:lpstr>
      <vt:lpstr>Puget Sound North Region</vt:lpstr>
      <vt:lpstr>Central Region</vt:lpstr>
      <vt:lpstr>Board of Directors</vt:lpstr>
      <vt:lpstr>State Officer Team</vt:lpstr>
      <vt:lpstr>Updates</vt:lpstr>
      <vt:lpstr>Goals</vt:lpstr>
      <vt:lpstr>SkillsUSA Washington Imperatives</vt:lpstr>
      <vt:lpstr>PowerPoint Presentation</vt:lpstr>
      <vt:lpstr>Important Dates/Deadlines</vt:lpstr>
      <vt:lpstr>Communication is KEY</vt:lpstr>
      <vt:lpstr>Cost Breakdown</vt:lpstr>
      <vt:lpstr>PowerPoint Presentation</vt:lpstr>
      <vt:lpstr>Scholarships – Apply!</vt:lpstr>
      <vt:lpstr>Chapter Challenge Win paid membership for up to 55 members ($1,000 value) X 5 Deadline October 11th </vt:lpstr>
      <vt:lpstr>We are here to help!</vt:lpstr>
      <vt:lpstr>Questions?</vt:lpstr>
      <vt:lpstr>Regional Meetings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Devin Goodman</dc:creator>
  <cp:lastModifiedBy>Courtney Burger</cp:lastModifiedBy>
  <cp:revision>36</cp:revision>
  <dcterms:created xsi:type="dcterms:W3CDTF">2023-07-05T15:30:59Z</dcterms:created>
  <dcterms:modified xsi:type="dcterms:W3CDTF">2024-09-23T23:43:56Z</dcterms:modified>
</cp:coreProperties>
</file>